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Alyssum" charset="1" panose="00000500000000000000"/>
      <p:regular r:id="rId17"/>
    </p:embeddedFont>
    <p:embeddedFont>
      <p:font typeface="Montserrat Classic Bold" charset="1" panose="00000800000000000000"/>
      <p:regular r:id="rId18"/>
    </p:embeddedFont>
    <p:embeddedFont>
      <p:font typeface="Montserrat Classic" charset="1" panose="00000500000000000000"/>
      <p:regular r:id="rId19"/>
    </p:embeddedFont>
    <p:embeddedFont>
      <p:font typeface="Barlow Condensed" charset="1" panose="00000506000000000000"/>
      <p:regular r:id="rId20"/>
    </p:embeddedFont>
    <p:embeddedFont>
      <p:font typeface="Barlow" charset="1" panose="00000500000000000000"/>
      <p:regular r:id="rId21"/>
    </p:embeddedFont>
    <p:embeddedFont>
      <p:font typeface="Barlow Condensed Bold" charset="1" panose="00000806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jpeg" Type="http://schemas.openxmlformats.org/officeDocument/2006/relationships/image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10.png" Type="http://schemas.openxmlformats.org/officeDocument/2006/relationships/image"/><Relationship Id="rId8" Target="../media/image11.pn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11" Target="../media/image23.png" Type="http://schemas.openxmlformats.org/officeDocument/2006/relationships/image"/><Relationship Id="rId12" Target="../media/image24.png" Type="http://schemas.openxmlformats.org/officeDocument/2006/relationships/image"/><Relationship Id="rId13" Target="../media/image25.png" Type="http://schemas.openxmlformats.org/officeDocument/2006/relationships/image"/><Relationship Id="rId14" Target="../media/image26.png" Type="http://schemas.openxmlformats.org/officeDocument/2006/relationships/image"/><Relationship Id="rId15" Target="../media/image27.png" Type="http://schemas.openxmlformats.org/officeDocument/2006/relationships/image"/><Relationship Id="rId16" Target="../media/image28.png" Type="http://schemas.openxmlformats.org/officeDocument/2006/relationships/image"/><Relationship Id="rId17" Target="../media/image29.png" Type="http://schemas.openxmlformats.org/officeDocument/2006/relationships/image"/><Relationship Id="rId2" Target="../media/image14.png" Type="http://schemas.openxmlformats.org/officeDocument/2006/relationships/image"/><Relationship Id="rId3" Target="../media/image15.png" Type="http://schemas.openxmlformats.org/officeDocument/2006/relationships/image"/><Relationship Id="rId4" Target="../media/image16.jpeg" Type="http://schemas.openxmlformats.org/officeDocument/2006/relationships/image"/><Relationship Id="rId5" Target="../media/image17.png" Type="http://schemas.openxmlformats.org/officeDocument/2006/relationships/image"/><Relationship Id="rId6" Target="../media/image18.png" Type="http://schemas.openxmlformats.org/officeDocument/2006/relationships/image"/><Relationship Id="rId7" Target="../media/image19.png" Type="http://schemas.openxmlformats.org/officeDocument/2006/relationships/image"/><Relationship Id="rId8" Target="../media/image20.pn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png" Type="http://schemas.openxmlformats.org/officeDocument/2006/relationships/image"/><Relationship Id="rId11" Target="../media/image39.png" Type="http://schemas.openxmlformats.org/officeDocument/2006/relationships/image"/><Relationship Id="rId12" Target="../media/image40.png" Type="http://schemas.openxmlformats.org/officeDocument/2006/relationships/image"/><Relationship Id="rId13" Target="../media/image41.png" Type="http://schemas.openxmlformats.org/officeDocument/2006/relationships/image"/><Relationship Id="rId14" Target="../media/image42.png" Type="http://schemas.openxmlformats.org/officeDocument/2006/relationships/image"/><Relationship Id="rId15" Target="../media/image16.jpeg" Type="http://schemas.openxmlformats.org/officeDocument/2006/relationships/image"/><Relationship Id="rId2" Target="../media/image30.png" Type="http://schemas.openxmlformats.org/officeDocument/2006/relationships/image"/><Relationship Id="rId3" Target="../media/image31.png" Type="http://schemas.openxmlformats.org/officeDocument/2006/relationships/image"/><Relationship Id="rId4" Target="../media/image32.png" Type="http://schemas.openxmlformats.org/officeDocument/2006/relationships/image"/><Relationship Id="rId5" Target="../media/image33.png" Type="http://schemas.openxmlformats.org/officeDocument/2006/relationships/image"/><Relationship Id="rId6" Target="../media/image34.png" Type="http://schemas.openxmlformats.org/officeDocument/2006/relationships/image"/><Relationship Id="rId7" Target="../media/image35.png" Type="http://schemas.openxmlformats.org/officeDocument/2006/relationships/image"/><Relationship Id="rId8" Target="../media/image36.pn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png" Type="http://schemas.openxmlformats.org/officeDocument/2006/relationships/image"/><Relationship Id="rId11" Target="../media/image52.png" Type="http://schemas.openxmlformats.org/officeDocument/2006/relationships/image"/><Relationship Id="rId12" Target="../media/image53.png" Type="http://schemas.openxmlformats.org/officeDocument/2006/relationships/image"/><Relationship Id="rId13" Target="../media/image54.png" Type="http://schemas.openxmlformats.org/officeDocument/2006/relationships/image"/><Relationship Id="rId14" Target="../media/image55.png" Type="http://schemas.openxmlformats.org/officeDocument/2006/relationships/image"/><Relationship Id="rId15" Target="../media/image56.png" Type="http://schemas.openxmlformats.org/officeDocument/2006/relationships/image"/><Relationship Id="rId16" Target="../media/image57.png" Type="http://schemas.openxmlformats.org/officeDocument/2006/relationships/image"/><Relationship Id="rId17" Target="../media/image58.jpeg" Type="http://schemas.openxmlformats.org/officeDocument/2006/relationships/image"/><Relationship Id="rId2" Target="../media/image43.png" Type="http://schemas.openxmlformats.org/officeDocument/2006/relationships/image"/><Relationship Id="rId3" Target="../media/image44.png" Type="http://schemas.openxmlformats.org/officeDocument/2006/relationships/image"/><Relationship Id="rId4" Target="../media/image45.png" Type="http://schemas.openxmlformats.org/officeDocument/2006/relationships/image"/><Relationship Id="rId5" Target="../media/image46.png" Type="http://schemas.openxmlformats.org/officeDocument/2006/relationships/image"/><Relationship Id="rId6" Target="../media/image47.png" Type="http://schemas.openxmlformats.org/officeDocument/2006/relationships/image"/><Relationship Id="rId7" Target="../media/image48.png" Type="http://schemas.openxmlformats.org/officeDocument/2006/relationships/image"/><Relationship Id="rId8" Target="../media/image49.png" Type="http://schemas.openxmlformats.org/officeDocument/2006/relationships/image"/><Relationship Id="rId9" Target="../media/image5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7.png" Type="http://schemas.openxmlformats.org/officeDocument/2006/relationships/image"/><Relationship Id="rId11" Target="../media/image68.png" Type="http://schemas.openxmlformats.org/officeDocument/2006/relationships/image"/><Relationship Id="rId12" Target="../media/image69.png" Type="http://schemas.openxmlformats.org/officeDocument/2006/relationships/image"/><Relationship Id="rId13" Target="../media/image70.png" Type="http://schemas.openxmlformats.org/officeDocument/2006/relationships/image"/><Relationship Id="rId14" Target="../media/image71.png" Type="http://schemas.openxmlformats.org/officeDocument/2006/relationships/image"/><Relationship Id="rId15" Target="../media/image72.png" Type="http://schemas.openxmlformats.org/officeDocument/2006/relationships/image"/><Relationship Id="rId16" Target="../media/image73.png" Type="http://schemas.openxmlformats.org/officeDocument/2006/relationships/image"/><Relationship Id="rId17" Target="../media/image74.png" Type="http://schemas.openxmlformats.org/officeDocument/2006/relationships/image"/><Relationship Id="rId18" Target="../media/image75.png" Type="http://schemas.openxmlformats.org/officeDocument/2006/relationships/image"/><Relationship Id="rId19" Target="../media/image76.png" Type="http://schemas.openxmlformats.org/officeDocument/2006/relationships/image"/><Relationship Id="rId2" Target="../media/image59.png" Type="http://schemas.openxmlformats.org/officeDocument/2006/relationships/image"/><Relationship Id="rId20" Target="../media/image77.png" Type="http://schemas.openxmlformats.org/officeDocument/2006/relationships/image"/><Relationship Id="rId21" Target="../media/image78.png" Type="http://schemas.openxmlformats.org/officeDocument/2006/relationships/image"/><Relationship Id="rId22" Target="../media/image79.png" Type="http://schemas.openxmlformats.org/officeDocument/2006/relationships/image"/><Relationship Id="rId23" Target="../media/image80.png" Type="http://schemas.openxmlformats.org/officeDocument/2006/relationships/image"/><Relationship Id="rId24" Target="../media/image81.png" Type="http://schemas.openxmlformats.org/officeDocument/2006/relationships/image"/><Relationship Id="rId25" Target="../media/image58.jpeg" Type="http://schemas.openxmlformats.org/officeDocument/2006/relationships/image"/><Relationship Id="rId3" Target="../media/image60.png" Type="http://schemas.openxmlformats.org/officeDocument/2006/relationships/image"/><Relationship Id="rId4" Target="../media/image61.png" Type="http://schemas.openxmlformats.org/officeDocument/2006/relationships/image"/><Relationship Id="rId5" Target="../media/image62.png" Type="http://schemas.openxmlformats.org/officeDocument/2006/relationships/image"/><Relationship Id="rId6" Target="../media/image63.png" Type="http://schemas.openxmlformats.org/officeDocument/2006/relationships/image"/><Relationship Id="rId7" Target="../media/image64.png" Type="http://schemas.openxmlformats.org/officeDocument/2006/relationships/image"/><Relationship Id="rId8" Target="../media/image65.png" Type="http://schemas.openxmlformats.org/officeDocument/2006/relationships/image"/><Relationship Id="rId9" Target="../media/image6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9.png" Type="http://schemas.openxmlformats.org/officeDocument/2006/relationships/image"/><Relationship Id="rId2" Target="../media/image82.png" Type="http://schemas.openxmlformats.org/officeDocument/2006/relationships/image"/><Relationship Id="rId3" Target="../media/image83.png" Type="http://schemas.openxmlformats.org/officeDocument/2006/relationships/image"/><Relationship Id="rId4" Target="../media/image84.png" Type="http://schemas.openxmlformats.org/officeDocument/2006/relationships/image"/><Relationship Id="rId5" Target="../media/image85.png" Type="http://schemas.openxmlformats.org/officeDocument/2006/relationships/image"/><Relationship Id="rId6" Target="../media/image86.png" Type="http://schemas.openxmlformats.org/officeDocument/2006/relationships/image"/><Relationship Id="rId7" Target="../media/image87.png" Type="http://schemas.openxmlformats.org/officeDocument/2006/relationships/image"/><Relationship Id="rId8" Target="../media/image16.jpeg" Type="http://schemas.openxmlformats.org/officeDocument/2006/relationships/image"/><Relationship Id="rId9" Target="../media/image8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8.png" Type="http://schemas.openxmlformats.org/officeDocument/2006/relationships/image"/><Relationship Id="rId11" Target="../media/image99.png" Type="http://schemas.openxmlformats.org/officeDocument/2006/relationships/image"/><Relationship Id="rId12" Target="../media/image100.png" Type="http://schemas.openxmlformats.org/officeDocument/2006/relationships/image"/><Relationship Id="rId13" Target="../media/image101.png" Type="http://schemas.openxmlformats.org/officeDocument/2006/relationships/image"/><Relationship Id="rId14" Target="../media/image102.png" Type="http://schemas.openxmlformats.org/officeDocument/2006/relationships/image"/><Relationship Id="rId15" Target="../media/image103.png" Type="http://schemas.openxmlformats.org/officeDocument/2006/relationships/image"/><Relationship Id="rId16" Target="../media/image104.png" Type="http://schemas.openxmlformats.org/officeDocument/2006/relationships/image"/><Relationship Id="rId17" Target="../media/image105.png" Type="http://schemas.openxmlformats.org/officeDocument/2006/relationships/image"/><Relationship Id="rId18" Target="../media/image106.png" Type="http://schemas.openxmlformats.org/officeDocument/2006/relationships/image"/><Relationship Id="rId19" Target="../media/image107.png" Type="http://schemas.openxmlformats.org/officeDocument/2006/relationships/image"/><Relationship Id="rId2" Target="../media/image90.png" Type="http://schemas.openxmlformats.org/officeDocument/2006/relationships/image"/><Relationship Id="rId20" Target="../media/image108.png" Type="http://schemas.openxmlformats.org/officeDocument/2006/relationships/image"/><Relationship Id="rId21" Target="../media/image109.png" Type="http://schemas.openxmlformats.org/officeDocument/2006/relationships/image"/><Relationship Id="rId22" Target="../media/image110.png" Type="http://schemas.openxmlformats.org/officeDocument/2006/relationships/image"/><Relationship Id="rId23" Target="../media/image111.png" Type="http://schemas.openxmlformats.org/officeDocument/2006/relationships/image"/><Relationship Id="rId24" Target="../media/image112.png" Type="http://schemas.openxmlformats.org/officeDocument/2006/relationships/image"/><Relationship Id="rId25" Target="../media/image113.png" Type="http://schemas.openxmlformats.org/officeDocument/2006/relationships/image"/><Relationship Id="rId26" Target="../media/image16.jpeg" Type="http://schemas.openxmlformats.org/officeDocument/2006/relationships/image"/><Relationship Id="rId3" Target="../media/image91.png" Type="http://schemas.openxmlformats.org/officeDocument/2006/relationships/image"/><Relationship Id="rId4" Target="../media/image92.png" Type="http://schemas.openxmlformats.org/officeDocument/2006/relationships/image"/><Relationship Id="rId5" Target="../media/image93.png" Type="http://schemas.openxmlformats.org/officeDocument/2006/relationships/image"/><Relationship Id="rId6" Target="../media/image94.png" Type="http://schemas.openxmlformats.org/officeDocument/2006/relationships/image"/><Relationship Id="rId7" Target="../media/image95.png" Type="http://schemas.openxmlformats.org/officeDocument/2006/relationships/image"/><Relationship Id="rId8" Target="../media/image96.png" Type="http://schemas.openxmlformats.org/officeDocument/2006/relationships/image"/><Relationship Id="rId9" Target="../media/image9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4.png" Type="http://schemas.openxmlformats.org/officeDocument/2006/relationships/image"/><Relationship Id="rId3" Target="../media/image115.png" Type="http://schemas.openxmlformats.org/officeDocument/2006/relationships/image"/><Relationship Id="rId4" Target="../media/image116.png" Type="http://schemas.openxmlformats.org/officeDocument/2006/relationships/image"/><Relationship Id="rId5" Target="../media/image117.png" Type="http://schemas.openxmlformats.org/officeDocument/2006/relationships/image"/><Relationship Id="rId6" Target="../media/image118.png" Type="http://schemas.openxmlformats.org/officeDocument/2006/relationships/image"/><Relationship Id="rId7" Target="../media/image119.jpeg" Type="http://schemas.openxmlformats.org/officeDocument/2006/relationships/image"/><Relationship Id="rId8" Target="../media/image120.png" Type="http://schemas.openxmlformats.org/officeDocument/2006/relationships/image"/><Relationship Id="rId9" Target="../media/image12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0.png" Type="http://schemas.openxmlformats.org/officeDocument/2006/relationships/image"/><Relationship Id="rId11" Target="../media/image131.png" Type="http://schemas.openxmlformats.org/officeDocument/2006/relationships/image"/><Relationship Id="rId12" Target="../media/image132.png" Type="http://schemas.openxmlformats.org/officeDocument/2006/relationships/image"/><Relationship Id="rId13" Target="../media/image133.png" Type="http://schemas.openxmlformats.org/officeDocument/2006/relationships/image"/><Relationship Id="rId14" Target="../media/image134.png" Type="http://schemas.openxmlformats.org/officeDocument/2006/relationships/image"/><Relationship Id="rId15" Target="../media/image135.png" Type="http://schemas.openxmlformats.org/officeDocument/2006/relationships/image"/><Relationship Id="rId16" Target="../media/image136.png" Type="http://schemas.openxmlformats.org/officeDocument/2006/relationships/image"/><Relationship Id="rId17" Target="../media/image16.jpeg" Type="http://schemas.openxmlformats.org/officeDocument/2006/relationships/image"/><Relationship Id="rId2" Target="../media/image122.png" Type="http://schemas.openxmlformats.org/officeDocument/2006/relationships/image"/><Relationship Id="rId3" Target="../media/image123.png" Type="http://schemas.openxmlformats.org/officeDocument/2006/relationships/image"/><Relationship Id="rId4" Target="../media/image124.png" Type="http://schemas.openxmlformats.org/officeDocument/2006/relationships/image"/><Relationship Id="rId5" Target="../media/image125.png" Type="http://schemas.openxmlformats.org/officeDocument/2006/relationships/image"/><Relationship Id="rId6" Target="../media/image126.png" Type="http://schemas.openxmlformats.org/officeDocument/2006/relationships/image"/><Relationship Id="rId7" Target="../media/image127.png" Type="http://schemas.openxmlformats.org/officeDocument/2006/relationships/image"/><Relationship Id="rId8" Target="../media/image128.png" Type="http://schemas.openxmlformats.org/officeDocument/2006/relationships/image"/><Relationship Id="rId9" Target="../media/image12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5.png" Type="http://schemas.openxmlformats.org/officeDocument/2006/relationships/image"/><Relationship Id="rId11" Target="../media/image16.jpeg" Type="http://schemas.openxmlformats.org/officeDocument/2006/relationships/image"/><Relationship Id="rId2" Target="../media/image137.png" Type="http://schemas.openxmlformats.org/officeDocument/2006/relationships/image"/><Relationship Id="rId3" Target="../media/image138.png" Type="http://schemas.openxmlformats.org/officeDocument/2006/relationships/image"/><Relationship Id="rId4" Target="../media/image139.png" Type="http://schemas.openxmlformats.org/officeDocument/2006/relationships/image"/><Relationship Id="rId5" Target="../media/image140.png" Type="http://schemas.openxmlformats.org/officeDocument/2006/relationships/image"/><Relationship Id="rId6" Target="../media/image141.png" Type="http://schemas.openxmlformats.org/officeDocument/2006/relationships/image"/><Relationship Id="rId7" Target="../media/image142.png" Type="http://schemas.openxmlformats.org/officeDocument/2006/relationships/image"/><Relationship Id="rId8" Target="../media/image143.png" Type="http://schemas.openxmlformats.org/officeDocument/2006/relationships/image"/><Relationship Id="rId9" Target="../media/image14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68096" y="2634234"/>
            <a:ext cx="3156204" cy="3156204"/>
          </a:xfrm>
          <a:custGeom>
            <a:avLst/>
            <a:gdLst/>
            <a:ahLst/>
            <a:cxnLst/>
            <a:rect r="r" b="b" t="t" l="l"/>
            <a:pathLst>
              <a:path h="3156204" w="3156204">
                <a:moveTo>
                  <a:pt x="0" y="0"/>
                </a:moveTo>
                <a:lnTo>
                  <a:pt x="3156204" y="0"/>
                </a:lnTo>
                <a:lnTo>
                  <a:pt x="3156204" y="3156204"/>
                </a:lnTo>
                <a:lnTo>
                  <a:pt x="0" y="31562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133850" y="1495425"/>
            <a:ext cx="228600" cy="6648450"/>
          </a:xfrm>
          <a:custGeom>
            <a:avLst/>
            <a:gdLst/>
            <a:ahLst/>
            <a:cxnLst/>
            <a:rect r="r" b="b" t="t" l="l"/>
            <a:pathLst>
              <a:path h="6648450" w="228600">
                <a:moveTo>
                  <a:pt x="0" y="0"/>
                </a:moveTo>
                <a:lnTo>
                  <a:pt x="228600" y="0"/>
                </a:lnTo>
                <a:lnTo>
                  <a:pt x="228600" y="6648450"/>
                </a:lnTo>
                <a:lnTo>
                  <a:pt x="0" y="66484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248656" y="2160155"/>
            <a:ext cx="10332720" cy="33244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759"/>
              </a:lnSpc>
            </a:pPr>
            <a:r>
              <a:rPr lang="en-US" sz="12759" spc="-127">
                <a:solidFill>
                  <a:srgbClr val="3E29B2"/>
                </a:solidFill>
                <a:latin typeface="Alyssum"/>
                <a:ea typeface="Alyssum"/>
                <a:cs typeface="Alyssum"/>
                <a:sym typeface="Alyssum"/>
              </a:rPr>
              <a:t>MARKETING</a:t>
            </a:r>
          </a:p>
          <a:p>
            <a:pPr algn="l">
              <a:lnSpc>
                <a:spcPts val="12759"/>
              </a:lnSpc>
            </a:pPr>
            <a:r>
              <a:rPr lang="en-US" sz="12759" spc="-127">
                <a:solidFill>
                  <a:srgbClr val="3E29B2"/>
                </a:solidFill>
                <a:latin typeface="Alyssum"/>
                <a:ea typeface="Alyssum"/>
                <a:cs typeface="Alyssum"/>
                <a:sym typeface="Alyssum"/>
              </a:rPr>
              <a:t>JAARPLAN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285232" y="5873266"/>
            <a:ext cx="10204704" cy="5304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63"/>
              </a:lnSpc>
            </a:pPr>
            <a:r>
              <a:rPr lang="en-US" sz="3116" b="true">
                <a:solidFill>
                  <a:srgbClr val="2DC47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Van ambitie naar een plan dat je ook echt uitvoert.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85232" y="6842497"/>
            <a:ext cx="7662672" cy="1307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9"/>
              </a:lnSpc>
            </a:pPr>
            <a:r>
              <a:rPr lang="en-US" sz="2514" spc="50">
                <a:solidFill>
                  <a:srgbClr val="373737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Een praktisch werkdocument voor marketeers </a:t>
            </a:r>
          </a:p>
          <a:p>
            <a:pPr algn="l">
              <a:lnSpc>
                <a:spcPts val="3519"/>
              </a:lnSpc>
            </a:pPr>
            <a:r>
              <a:rPr lang="en-US" sz="2514" spc="50">
                <a:solidFill>
                  <a:srgbClr val="373737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die niet alleen méér willen doen, </a:t>
            </a:r>
          </a:p>
          <a:p>
            <a:pPr algn="l">
              <a:lnSpc>
                <a:spcPts val="3519"/>
              </a:lnSpc>
            </a:pPr>
            <a:r>
              <a:rPr lang="en-US" sz="2514" spc="50">
                <a:solidFill>
                  <a:srgbClr val="373737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maar vooral de juiste dingen willen doen.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0" y="8915400"/>
            <a:ext cx="18288000" cy="1371600"/>
          </a:xfrm>
          <a:custGeom>
            <a:avLst/>
            <a:gdLst/>
            <a:ahLst/>
            <a:cxnLst/>
            <a:rect r="r" b="b" t="t" l="l"/>
            <a:pathLst>
              <a:path h="1371600" w="18288000">
                <a:moveTo>
                  <a:pt x="0" y="0"/>
                </a:moveTo>
                <a:lnTo>
                  <a:pt x="18288000" y="0"/>
                </a:lnTo>
                <a:lnTo>
                  <a:pt x="18288000" y="1371600"/>
                </a:lnTo>
                <a:lnTo>
                  <a:pt x="0" y="1371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9722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69264" y="9456801"/>
            <a:ext cx="7790688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6"/>
              </a:lnSpc>
            </a:pPr>
            <a:r>
              <a:rPr lang="en-US" sz="2230" b="true">
                <a:solidFill>
                  <a:srgbClr val="37373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Nathalie Hogendoorn | Marketingstrategie &amp; coaching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31520" y="559880"/>
            <a:ext cx="11466576" cy="100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51"/>
              </a:lnSpc>
            </a:pPr>
            <a:r>
              <a:rPr lang="en-US" sz="6626" spc="-265">
                <a:solidFill>
                  <a:srgbClr val="5941FF"/>
                </a:solidFill>
                <a:latin typeface="Alyssum"/>
                <a:ea typeface="Alyssum"/>
                <a:cs typeface="Alyssum"/>
                <a:sym typeface="Alyssum"/>
              </a:rPr>
              <a:t>Eerst even terugkijken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31520" y="1786092"/>
            <a:ext cx="9692640" cy="677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1"/>
              </a:lnSpc>
            </a:pPr>
            <a:r>
              <a:rPr lang="en-US" sz="2124" b="true">
                <a:solidFill>
                  <a:srgbClr val="49494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Een goed jaarplan begint niet met een lijst activiteiten. </a:t>
            </a:r>
          </a:p>
          <a:p>
            <a:pPr algn="l">
              <a:lnSpc>
                <a:spcPts val="2761"/>
              </a:lnSpc>
            </a:pPr>
            <a:r>
              <a:rPr lang="en-US" sz="2124" b="true">
                <a:solidFill>
                  <a:srgbClr val="49494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Eerst wil je weten wat werkt, wat niet werkt en waar je kansen liggen.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647700" y="2571750"/>
            <a:ext cx="8496300" cy="2362200"/>
          </a:xfrm>
          <a:custGeom>
            <a:avLst/>
            <a:gdLst/>
            <a:ahLst/>
            <a:cxnLst/>
            <a:rect r="r" b="b" t="t" l="l"/>
            <a:pathLst>
              <a:path h="2362200" w="8496300">
                <a:moveTo>
                  <a:pt x="0" y="0"/>
                </a:moveTo>
                <a:lnTo>
                  <a:pt x="8496300" y="0"/>
                </a:lnTo>
                <a:lnTo>
                  <a:pt x="84963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4128" y="2964837"/>
            <a:ext cx="4133088" cy="264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2"/>
              </a:lnSpc>
            </a:pPr>
            <a:r>
              <a:rPr lang="en-US" sz="1663" b="true">
                <a:solidFill>
                  <a:srgbClr val="5941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DIT WERKTE AFGELOPEN JAAR GOED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866775" y="3638550"/>
            <a:ext cx="7848600" cy="1076325"/>
          </a:xfrm>
          <a:custGeom>
            <a:avLst/>
            <a:gdLst/>
            <a:ahLst/>
            <a:cxnLst/>
            <a:rect r="r" b="b" t="t" l="l"/>
            <a:pathLst>
              <a:path h="1076325" w="7848600">
                <a:moveTo>
                  <a:pt x="0" y="0"/>
                </a:moveTo>
                <a:lnTo>
                  <a:pt x="7848600" y="0"/>
                </a:lnTo>
                <a:lnTo>
                  <a:pt x="784860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144000" y="2571750"/>
            <a:ext cx="8496300" cy="2362200"/>
          </a:xfrm>
          <a:custGeom>
            <a:avLst/>
            <a:gdLst/>
            <a:ahLst/>
            <a:cxnLst/>
            <a:rect r="r" b="b" t="t" l="l"/>
            <a:pathLst>
              <a:path h="2362200" w="8496300">
                <a:moveTo>
                  <a:pt x="0" y="0"/>
                </a:moveTo>
                <a:lnTo>
                  <a:pt x="8496300" y="0"/>
                </a:lnTo>
                <a:lnTo>
                  <a:pt x="84963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582912" y="2964837"/>
            <a:ext cx="3785616" cy="264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2"/>
              </a:lnSpc>
            </a:pPr>
            <a:r>
              <a:rPr lang="en-US" sz="1663" b="true">
                <a:solidFill>
                  <a:srgbClr val="5941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DIT WERKTE AANTOONBAAR NIET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9572625" y="3638550"/>
            <a:ext cx="7848600" cy="1076325"/>
          </a:xfrm>
          <a:custGeom>
            <a:avLst/>
            <a:gdLst/>
            <a:ahLst/>
            <a:cxnLst/>
            <a:rect r="r" b="b" t="t" l="l"/>
            <a:pathLst>
              <a:path h="1076325" w="7848600">
                <a:moveTo>
                  <a:pt x="0" y="0"/>
                </a:moveTo>
                <a:lnTo>
                  <a:pt x="7848600" y="0"/>
                </a:lnTo>
                <a:lnTo>
                  <a:pt x="7848600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47700" y="4924425"/>
            <a:ext cx="8496300" cy="2790825"/>
          </a:xfrm>
          <a:custGeom>
            <a:avLst/>
            <a:gdLst/>
            <a:ahLst/>
            <a:cxnLst/>
            <a:rect r="r" b="b" t="t" l="l"/>
            <a:pathLst>
              <a:path h="2790825" w="8496300">
                <a:moveTo>
                  <a:pt x="0" y="0"/>
                </a:moveTo>
                <a:lnTo>
                  <a:pt x="8496300" y="0"/>
                </a:lnTo>
                <a:lnTo>
                  <a:pt x="849630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024128" y="5284937"/>
            <a:ext cx="5468112" cy="531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2"/>
              </a:lnSpc>
            </a:pPr>
            <a:r>
              <a:rPr lang="en-US" sz="1663" b="true">
                <a:solidFill>
                  <a:srgbClr val="5941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HIER KWAMEN ONZE KLANTEN / OMZET / LEADS VOORAL VANDAAN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144000" y="4924425"/>
            <a:ext cx="8496300" cy="2790825"/>
          </a:xfrm>
          <a:custGeom>
            <a:avLst/>
            <a:gdLst/>
            <a:ahLst/>
            <a:cxnLst/>
            <a:rect r="r" b="b" t="t" l="l"/>
            <a:pathLst>
              <a:path h="2790825" w="8496300">
                <a:moveTo>
                  <a:pt x="0" y="0"/>
                </a:moveTo>
                <a:lnTo>
                  <a:pt x="8496300" y="0"/>
                </a:lnTo>
                <a:lnTo>
                  <a:pt x="849630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582912" y="5285162"/>
            <a:ext cx="2871216" cy="2736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08"/>
              </a:lnSpc>
            </a:pPr>
            <a:r>
              <a:rPr lang="en-US" sz="1698" b="true">
                <a:solidFill>
                  <a:srgbClr val="5941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DIT HEBBEN WE GELEERD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33425" y="7839075"/>
            <a:ext cx="16811625" cy="1276350"/>
          </a:xfrm>
          <a:custGeom>
            <a:avLst/>
            <a:gdLst/>
            <a:ahLst/>
            <a:cxnLst/>
            <a:rect r="r" b="b" t="t" l="l"/>
            <a:pathLst>
              <a:path h="1276350" w="16811625">
                <a:moveTo>
                  <a:pt x="0" y="0"/>
                </a:moveTo>
                <a:lnTo>
                  <a:pt x="16811625" y="0"/>
                </a:lnTo>
                <a:lnTo>
                  <a:pt x="16811625" y="1276350"/>
                </a:lnTo>
                <a:lnTo>
                  <a:pt x="0" y="12763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09" t="-9701" r="-566" b="-8208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596896" y="8003438"/>
            <a:ext cx="13094208" cy="940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17"/>
              </a:lnSpc>
            </a:pPr>
            <a:r>
              <a:rPr lang="en-US" b="true" sz="2726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ALS JE KOMEND JAAR PRECIES HETZELFDE DOET ALS AFGELOPEN JAAR, </a:t>
            </a:r>
          </a:p>
          <a:p>
            <a:pPr algn="ctr">
              <a:lnSpc>
                <a:spcPts val="3817"/>
              </a:lnSpc>
            </a:pPr>
            <a:r>
              <a:rPr lang="en-US" b="true" sz="2726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HAAL JE DAN JE NIEUWE DOEL?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996886" y="9210675"/>
            <a:ext cx="866775" cy="866775"/>
          </a:xfrm>
          <a:custGeom>
            <a:avLst/>
            <a:gdLst/>
            <a:ahLst/>
            <a:cxnLst/>
            <a:rect r="r" b="b" t="t" l="l"/>
            <a:pathLst>
              <a:path h="866775" w="866775">
                <a:moveTo>
                  <a:pt x="0" y="0"/>
                </a:moveTo>
                <a:lnTo>
                  <a:pt x="866776" y="0"/>
                </a:lnTo>
                <a:lnTo>
                  <a:pt x="866776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57200" y="868108"/>
            <a:ext cx="5650992" cy="2543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75"/>
              </a:lnSpc>
            </a:pPr>
            <a:r>
              <a:rPr lang="en-US" sz="5562" spc="-222">
                <a:solidFill>
                  <a:srgbClr val="5941FF"/>
                </a:solidFill>
                <a:latin typeface="Alyssum"/>
                <a:ea typeface="Alyssum"/>
                <a:cs typeface="Alyssum"/>
                <a:sym typeface="Alyssum"/>
              </a:rPr>
              <a:t>Marketing begint bij het </a:t>
            </a:r>
            <a:r>
              <a:rPr lang="en-US" sz="5562" spc="-222">
                <a:solidFill>
                  <a:srgbClr val="28C878"/>
                </a:solidFill>
                <a:latin typeface="Alyssum"/>
                <a:ea typeface="Alyssum"/>
                <a:cs typeface="Alyssum"/>
                <a:sym typeface="Alyssum"/>
              </a:rPr>
              <a:t>bedrijfsdoel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57200" y="4083260"/>
            <a:ext cx="4754880" cy="15893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2"/>
              </a:lnSpc>
            </a:pPr>
            <a:r>
              <a:rPr lang="en-US" sz="2301">
                <a:solidFill>
                  <a:srgbClr val="414042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Marketingdoelen bestaan niet los van de organisatie. Wat moet het bedrijf komend jaar daadwerkelijk bereiken?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438150" y="6172200"/>
            <a:ext cx="5353050" cy="2743200"/>
          </a:xfrm>
          <a:custGeom>
            <a:avLst/>
            <a:gdLst/>
            <a:ahLst/>
            <a:cxnLst/>
            <a:rect r="r" b="b" t="t" l="l"/>
            <a:pathLst>
              <a:path h="2743200" w="5353050">
                <a:moveTo>
                  <a:pt x="0" y="0"/>
                </a:moveTo>
                <a:lnTo>
                  <a:pt x="5353050" y="0"/>
                </a:lnTo>
                <a:lnTo>
                  <a:pt x="5353050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7" t="-6250" r="-1779" b="-3125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68096" y="7056931"/>
            <a:ext cx="3822192" cy="1432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4"/>
              </a:lnSpc>
            </a:pPr>
            <a:r>
              <a:rPr lang="en-US" sz="2088" b="true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“Meer zichtbaarheid” </a:t>
            </a:r>
          </a:p>
          <a:p>
            <a:pPr algn="l">
              <a:lnSpc>
                <a:spcPts val="2924"/>
              </a:lnSpc>
            </a:pPr>
            <a:r>
              <a:rPr lang="en-US" sz="2088" b="true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is nog geen doel. </a:t>
            </a:r>
          </a:p>
          <a:p>
            <a:pPr algn="l">
              <a:lnSpc>
                <a:spcPts val="2924"/>
              </a:lnSpc>
            </a:pPr>
            <a:r>
              <a:rPr lang="en-US" sz="2088" b="true">
                <a:solidFill>
                  <a:srgbClr val="00000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Wat moet die zichtbaarheid uiteindelijk opleveren?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996886" y="9210675"/>
            <a:ext cx="866775" cy="866775"/>
          </a:xfrm>
          <a:custGeom>
            <a:avLst/>
            <a:gdLst/>
            <a:ahLst/>
            <a:cxnLst/>
            <a:rect r="r" b="b" t="t" l="l"/>
            <a:pathLst>
              <a:path h="866775" w="866775">
                <a:moveTo>
                  <a:pt x="0" y="0"/>
                </a:moveTo>
                <a:lnTo>
                  <a:pt x="866776" y="0"/>
                </a:lnTo>
                <a:lnTo>
                  <a:pt x="866776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962775" y="1066800"/>
            <a:ext cx="447675" cy="7296150"/>
          </a:xfrm>
          <a:custGeom>
            <a:avLst/>
            <a:gdLst/>
            <a:ahLst/>
            <a:cxnLst/>
            <a:rect r="r" b="b" t="t" l="l"/>
            <a:pathLst>
              <a:path h="7296150" w="447675">
                <a:moveTo>
                  <a:pt x="0" y="0"/>
                </a:moveTo>
                <a:lnTo>
                  <a:pt x="447675" y="0"/>
                </a:lnTo>
                <a:lnTo>
                  <a:pt x="447675" y="7296150"/>
                </a:lnTo>
                <a:lnTo>
                  <a:pt x="0" y="72961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515225" y="561975"/>
            <a:ext cx="10287000" cy="2009775"/>
          </a:xfrm>
          <a:custGeom>
            <a:avLst/>
            <a:gdLst/>
            <a:ahLst/>
            <a:cxnLst/>
            <a:rect r="r" b="b" t="t" l="l"/>
            <a:pathLst>
              <a:path h="2009775" w="10287000">
                <a:moveTo>
                  <a:pt x="0" y="0"/>
                </a:moveTo>
                <a:lnTo>
                  <a:pt x="10287000" y="0"/>
                </a:lnTo>
                <a:lnTo>
                  <a:pt x="10287000" y="2009775"/>
                </a:lnTo>
                <a:lnTo>
                  <a:pt x="0" y="20097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111" t="-6635" r="-555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808976" y="776337"/>
            <a:ext cx="3602736" cy="280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8"/>
              </a:lnSpc>
            </a:pPr>
            <a:r>
              <a:rPr lang="en-US" sz="1698" b="true">
                <a:solidFill>
                  <a:srgbClr val="5941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BELANGRIJKSTE BEDRIJFSDOEL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7620000" y="1495425"/>
            <a:ext cx="10020300" cy="219075"/>
          </a:xfrm>
          <a:custGeom>
            <a:avLst/>
            <a:gdLst/>
            <a:ahLst/>
            <a:cxnLst/>
            <a:rect r="r" b="b" t="t" l="l"/>
            <a:pathLst>
              <a:path h="219075" w="10020300">
                <a:moveTo>
                  <a:pt x="0" y="0"/>
                </a:moveTo>
                <a:lnTo>
                  <a:pt x="10020300" y="0"/>
                </a:lnTo>
                <a:lnTo>
                  <a:pt x="10020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620000" y="1924050"/>
            <a:ext cx="10020300" cy="219075"/>
          </a:xfrm>
          <a:custGeom>
            <a:avLst/>
            <a:gdLst/>
            <a:ahLst/>
            <a:cxnLst/>
            <a:rect r="r" b="b" t="t" l="l"/>
            <a:pathLst>
              <a:path h="219075" w="10020300">
                <a:moveTo>
                  <a:pt x="0" y="0"/>
                </a:moveTo>
                <a:lnTo>
                  <a:pt x="10020300" y="0"/>
                </a:lnTo>
                <a:lnTo>
                  <a:pt x="10020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515225" y="2847975"/>
            <a:ext cx="10287000" cy="2047875"/>
          </a:xfrm>
          <a:custGeom>
            <a:avLst/>
            <a:gdLst/>
            <a:ahLst/>
            <a:cxnLst/>
            <a:rect r="r" b="b" t="t" l="l"/>
            <a:pathLst>
              <a:path h="2047875" w="10287000">
                <a:moveTo>
                  <a:pt x="0" y="0"/>
                </a:moveTo>
                <a:lnTo>
                  <a:pt x="10287000" y="0"/>
                </a:lnTo>
                <a:lnTo>
                  <a:pt x="10287000" y="2047875"/>
                </a:lnTo>
                <a:lnTo>
                  <a:pt x="0" y="204787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111" t="-3255" r="-555" b="-186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7808976" y="3035927"/>
            <a:ext cx="4005072" cy="298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28"/>
              </a:lnSpc>
            </a:pPr>
            <a:r>
              <a:rPr lang="en-US" sz="1734" b="true">
                <a:solidFill>
                  <a:srgbClr val="5941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GEWENSTE OMZET / GROEI / AFZET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620000" y="3857625"/>
            <a:ext cx="10020300" cy="219075"/>
          </a:xfrm>
          <a:custGeom>
            <a:avLst/>
            <a:gdLst/>
            <a:ahLst/>
            <a:cxnLst/>
            <a:rect r="r" b="b" t="t" l="l"/>
            <a:pathLst>
              <a:path h="219075" w="10020300">
                <a:moveTo>
                  <a:pt x="0" y="0"/>
                </a:moveTo>
                <a:lnTo>
                  <a:pt x="10020300" y="0"/>
                </a:lnTo>
                <a:lnTo>
                  <a:pt x="10020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620000" y="4286250"/>
            <a:ext cx="10020300" cy="219075"/>
          </a:xfrm>
          <a:custGeom>
            <a:avLst/>
            <a:gdLst/>
            <a:ahLst/>
            <a:cxnLst/>
            <a:rect r="r" b="b" t="t" l="l"/>
            <a:pathLst>
              <a:path h="219075" w="10020300">
                <a:moveTo>
                  <a:pt x="0" y="0"/>
                </a:moveTo>
                <a:lnTo>
                  <a:pt x="10020300" y="0"/>
                </a:lnTo>
                <a:lnTo>
                  <a:pt x="10020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515225" y="5143500"/>
            <a:ext cx="10287000" cy="2038350"/>
          </a:xfrm>
          <a:custGeom>
            <a:avLst/>
            <a:gdLst/>
            <a:ahLst/>
            <a:cxnLst/>
            <a:rect r="r" b="b" t="t" l="l"/>
            <a:pathLst>
              <a:path h="2038350" w="10287000">
                <a:moveTo>
                  <a:pt x="0" y="0"/>
                </a:moveTo>
                <a:lnTo>
                  <a:pt x="10287000" y="0"/>
                </a:lnTo>
                <a:lnTo>
                  <a:pt x="10287000" y="2038350"/>
                </a:lnTo>
                <a:lnTo>
                  <a:pt x="0" y="20383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111" t="0" r="-555" b="-514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7808976" y="5350502"/>
            <a:ext cx="5285232" cy="298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28"/>
              </a:lnSpc>
            </a:pPr>
            <a:r>
              <a:rPr lang="en-US" sz="1734" b="true">
                <a:solidFill>
                  <a:srgbClr val="5941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WAT MOET MARKETING HIERAAN BIJDRAGEN?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7620000" y="6000750"/>
            <a:ext cx="10020300" cy="428625"/>
          </a:xfrm>
          <a:custGeom>
            <a:avLst/>
            <a:gdLst/>
            <a:ahLst/>
            <a:cxnLst/>
            <a:rect r="r" b="b" t="t" l="l"/>
            <a:pathLst>
              <a:path h="428625" w="10020300">
                <a:moveTo>
                  <a:pt x="0" y="0"/>
                </a:moveTo>
                <a:lnTo>
                  <a:pt x="10020300" y="0"/>
                </a:lnTo>
                <a:lnTo>
                  <a:pt x="1002030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7620000" y="6638925"/>
            <a:ext cx="10020300" cy="219075"/>
          </a:xfrm>
          <a:custGeom>
            <a:avLst/>
            <a:gdLst/>
            <a:ahLst/>
            <a:cxnLst/>
            <a:rect r="r" b="b" t="t" l="l"/>
            <a:pathLst>
              <a:path h="219075" w="10020300">
                <a:moveTo>
                  <a:pt x="0" y="0"/>
                </a:moveTo>
                <a:lnTo>
                  <a:pt x="10020300" y="0"/>
                </a:lnTo>
                <a:lnTo>
                  <a:pt x="10020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7515225" y="7410450"/>
            <a:ext cx="10287000" cy="2019300"/>
          </a:xfrm>
          <a:custGeom>
            <a:avLst/>
            <a:gdLst/>
            <a:ahLst/>
            <a:cxnLst/>
            <a:rect r="r" b="b" t="t" l="l"/>
            <a:pathLst>
              <a:path h="2019300" w="10287000">
                <a:moveTo>
                  <a:pt x="0" y="0"/>
                </a:moveTo>
                <a:lnTo>
                  <a:pt x="10287000" y="0"/>
                </a:lnTo>
                <a:lnTo>
                  <a:pt x="10287000" y="2019300"/>
                </a:lnTo>
                <a:lnTo>
                  <a:pt x="0" y="20193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1111" t="-6132" r="-555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7808976" y="7627479"/>
            <a:ext cx="8229600" cy="280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8"/>
              </a:lnSpc>
            </a:pPr>
            <a:r>
              <a:rPr lang="en-US" sz="1698" b="true">
                <a:solidFill>
                  <a:srgbClr val="5941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WAT IS AAN HET EINDE VAN HET JAAR AANTOONBAAR ANDERS DAN NU?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7620000" y="8353425"/>
            <a:ext cx="10020300" cy="219075"/>
          </a:xfrm>
          <a:custGeom>
            <a:avLst/>
            <a:gdLst/>
            <a:ahLst/>
            <a:cxnLst/>
            <a:rect r="r" b="b" t="t" l="l"/>
            <a:pathLst>
              <a:path h="219075" w="10020300">
                <a:moveTo>
                  <a:pt x="0" y="0"/>
                </a:moveTo>
                <a:lnTo>
                  <a:pt x="10020300" y="0"/>
                </a:lnTo>
                <a:lnTo>
                  <a:pt x="10020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7620000" y="8782050"/>
            <a:ext cx="10020300" cy="219075"/>
          </a:xfrm>
          <a:custGeom>
            <a:avLst/>
            <a:gdLst/>
            <a:ahLst/>
            <a:cxnLst/>
            <a:rect r="r" b="b" t="t" l="l"/>
            <a:pathLst>
              <a:path h="219075" w="10020300">
                <a:moveTo>
                  <a:pt x="0" y="0"/>
                </a:moveTo>
                <a:lnTo>
                  <a:pt x="10020300" y="0"/>
                </a:lnTo>
                <a:lnTo>
                  <a:pt x="10020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768096" y="6524658"/>
            <a:ext cx="1536192" cy="2643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29"/>
              </a:lnSpc>
            </a:pPr>
            <a:r>
              <a:rPr lang="en-US" sz="1592" b="true">
                <a:solidFill>
                  <a:srgbClr val="5941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NATHALIE-TIP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58368" y="744778"/>
            <a:ext cx="14008608" cy="14140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21"/>
              </a:lnSpc>
            </a:pPr>
            <a:r>
              <a:rPr lang="en-US" sz="5421" spc="-108">
                <a:solidFill>
                  <a:srgbClr val="5019B6"/>
                </a:solidFill>
                <a:latin typeface="Alyssum"/>
                <a:ea typeface="Alyssum"/>
                <a:cs typeface="Alyssum"/>
                <a:sym typeface="Alyssum"/>
              </a:rPr>
              <a:t>Voor wie doe je het </a:t>
            </a:r>
          </a:p>
          <a:p>
            <a:pPr algn="l">
              <a:lnSpc>
                <a:spcPts val="5421"/>
              </a:lnSpc>
            </a:pPr>
            <a:r>
              <a:rPr lang="en-US" sz="5421" spc="-108">
                <a:solidFill>
                  <a:srgbClr val="5019B6"/>
                </a:solidFill>
                <a:latin typeface="Alyssum"/>
                <a:ea typeface="Alyssum"/>
                <a:cs typeface="Alyssum"/>
                <a:sym typeface="Alyssum"/>
              </a:rPr>
              <a:t>en waarom zouden zij jou kiezen?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47700" y="2571750"/>
            <a:ext cx="6972300" cy="6858000"/>
          </a:xfrm>
          <a:custGeom>
            <a:avLst/>
            <a:gdLst/>
            <a:ahLst/>
            <a:cxnLst/>
            <a:rect r="r" b="b" t="t" l="l"/>
            <a:pathLst>
              <a:path h="6858000" w="6972300">
                <a:moveTo>
                  <a:pt x="0" y="0"/>
                </a:moveTo>
                <a:lnTo>
                  <a:pt x="6972300" y="0"/>
                </a:lnTo>
                <a:lnTo>
                  <a:pt x="69723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69264" y="2931464"/>
            <a:ext cx="3328416" cy="280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8"/>
              </a:lnSpc>
            </a:pPr>
            <a:r>
              <a:rPr lang="en-US" sz="1698" spc="-33" b="true">
                <a:solidFill>
                  <a:srgbClr val="5019B6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Mijn belangrijkste doelgroep is: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69264" y="4063034"/>
            <a:ext cx="3364992" cy="280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8"/>
              </a:lnSpc>
            </a:pPr>
            <a:r>
              <a:rPr lang="en-US" sz="1698" spc="-33" b="true">
                <a:solidFill>
                  <a:srgbClr val="5019B6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Je herkent deze doelgroep aan: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69264" y="5184317"/>
            <a:ext cx="2816352" cy="280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8"/>
              </a:lnSpc>
            </a:pPr>
            <a:r>
              <a:rPr lang="en-US" sz="1698" spc="-33" b="true">
                <a:solidFill>
                  <a:srgbClr val="5019B6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Hier liggen zij wakker van: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69264" y="6315887"/>
            <a:ext cx="2907792" cy="280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8"/>
              </a:lnSpc>
            </a:pPr>
            <a:r>
              <a:rPr lang="en-US" sz="1698" spc="-33" b="true">
                <a:solidFill>
                  <a:srgbClr val="5019B6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Hier willen zij juist naartoe: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69264" y="7443907"/>
            <a:ext cx="2395728" cy="298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28"/>
              </a:lnSpc>
            </a:pPr>
            <a:r>
              <a:rPr lang="en-US" sz="1734" spc="-34" b="true">
                <a:solidFill>
                  <a:srgbClr val="5019B6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Ik bereik ze vooral via: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866775" y="7924800"/>
            <a:ext cx="6324600" cy="219075"/>
          </a:xfrm>
          <a:custGeom>
            <a:avLst/>
            <a:gdLst/>
            <a:ahLst/>
            <a:cxnLst/>
            <a:rect r="r" b="b" t="t" l="l"/>
            <a:pathLst>
              <a:path h="219075" w="6324600">
                <a:moveTo>
                  <a:pt x="0" y="0"/>
                </a:moveTo>
                <a:lnTo>
                  <a:pt x="6324600" y="0"/>
                </a:lnTo>
                <a:lnTo>
                  <a:pt x="6324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66775" y="8353425"/>
            <a:ext cx="6324600" cy="219075"/>
          </a:xfrm>
          <a:custGeom>
            <a:avLst/>
            <a:gdLst/>
            <a:ahLst/>
            <a:cxnLst/>
            <a:rect r="r" b="b" t="t" l="l"/>
            <a:pathLst>
              <a:path h="219075" w="6324600">
                <a:moveTo>
                  <a:pt x="0" y="0"/>
                </a:moveTo>
                <a:lnTo>
                  <a:pt x="6324600" y="0"/>
                </a:lnTo>
                <a:lnTo>
                  <a:pt x="6324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66775" y="8782050"/>
            <a:ext cx="6324600" cy="219075"/>
          </a:xfrm>
          <a:custGeom>
            <a:avLst/>
            <a:gdLst/>
            <a:ahLst/>
            <a:cxnLst/>
            <a:rect r="r" b="b" t="t" l="l"/>
            <a:pathLst>
              <a:path h="219075" w="6324600">
                <a:moveTo>
                  <a:pt x="0" y="0"/>
                </a:moveTo>
                <a:lnTo>
                  <a:pt x="6324600" y="0"/>
                </a:lnTo>
                <a:lnTo>
                  <a:pt x="6324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400925" y="2571750"/>
            <a:ext cx="10239375" cy="3219450"/>
          </a:xfrm>
          <a:custGeom>
            <a:avLst/>
            <a:gdLst/>
            <a:ahLst/>
            <a:cxnLst/>
            <a:rect r="r" b="b" t="t" l="l"/>
            <a:pathLst>
              <a:path h="3219450" w="10239375">
                <a:moveTo>
                  <a:pt x="0" y="0"/>
                </a:moveTo>
                <a:lnTo>
                  <a:pt x="10239375" y="0"/>
                </a:lnTo>
                <a:lnTo>
                  <a:pt x="10239375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7882128" y="2917627"/>
            <a:ext cx="7059168" cy="298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28"/>
              </a:lnSpc>
            </a:pPr>
            <a:r>
              <a:rPr lang="en-US" sz="1734" spc="-34" b="true">
                <a:solidFill>
                  <a:srgbClr val="5019B6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Waarom zouden zij voor ons kiezen in plaats van een alternatief?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562850" y="5781675"/>
            <a:ext cx="10039350" cy="3648075"/>
          </a:xfrm>
          <a:custGeom>
            <a:avLst/>
            <a:gdLst/>
            <a:ahLst/>
            <a:cxnLst/>
            <a:rect r="r" b="b" t="t" l="l"/>
            <a:pathLst>
              <a:path h="3648075" w="10039350">
                <a:moveTo>
                  <a:pt x="0" y="0"/>
                </a:moveTo>
                <a:lnTo>
                  <a:pt x="10039350" y="0"/>
                </a:lnTo>
                <a:lnTo>
                  <a:pt x="10039350" y="3648075"/>
                </a:lnTo>
                <a:lnTo>
                  <a:pt x="0" y="36480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612" t="-5744" r="-379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7882128" y="6052287"/>
            <a:ext cx="1975104" cy="272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79"/>
              </a:lnSpc>
            </a:pPr>
            <a:r>
              <a:rPr lang="en-US" sz="1628" spc="-32" b="true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Onze positionering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918704" y="6645866"/>
            <a:ext cx="804672" cy="455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68"/>
              </a:lnSpc>
            </a:pPr>
            <a:r>
              <a:rPr lang="en-US" sz="2691" spc="-53" b="true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Voor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961120" y="6645866"/>
            <a:ext cx="2011680" cy="455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68"/>
              </a:lnSpc>
            </a:pPr>
            <a:r>
              <a:rPr lang="en-US" sz="2691" spc="-53" b="true">
                <a:solidFill>
                  <a:srgbClr val="12D35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[doelgroep]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8743950" y="7077075"/>
            <a:ext cx="2971800" cy="47625"/>
          </a:xfrm>
          <a:custGeom>
            <a:avLst/>
            <a:gdLst/>
            <a:ahLst/>
            <a:cxnLst/>
            <a:rect r="r" b="b" t="t" l="l"/>
            <a:pathLst>
              <a:path h="47625" w="2971800">
                <a:moveTo>
                  <a:pt x="0" y="0"/>
                </a:moveTo>
                <a:lnTo>
                  <a:pt x="2971800" y="0"/>
                </a:lnTo>
                <a:lnTo>
                  <a:pt x="2971800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282" t="-20000" r="-1602" b="-34000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2326112" y="6652689"/>
            <a:ext cx="3493008" cy="4323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0"/>
              </a:lnSpc>
            </a:pPr>
            <a:r>
              <a:rPr lang="en-US" sz="2478" spc="-49" b="true">
                <a:solidFill>
                  <a:srgbClr val="12D35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[merk/product/dienst]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11972925" y="7067550"/>
            <a:ext cx="4143375" cy="219075"/>
          </a:xfrm>
          <a:custGeom>
            <a:avLst/>
            <a:gdLst/>
            <a:ahLst/>
            <a:cxnLst/>
            <a:rect r="r" b="b" t="t" l="l"/>
            <a:pathLst>
              <a:path h="219075" w="4143375">
                <a:moveTo>
                  <a:pt x="0" y="0"/>
                </a:moveTo>
                <a:lnTo>
                  <a:pt x="4143375" y="0"/>
                </a:lnTo>
                <a:lnTo>
                  <a:pt x="4143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6203168" y="6654490"/>
            <a:ext cx="420624" cy="4382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8"/>
              </a:lnSpc>
            </a:pPr>
            <a:r>
              <a:rPr lang="en-US" sz="2620" spc="-52" b="true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955280" y="7255760"/>
            <a:ext cx="3438144" cy="4400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9"/>
              </a:lnSpc>
            </a:pPr>
            <a:r>
              <a:rPr lang="en-US" sz="2549" spc="-50" b="true">
                <a:solidFill>
                  <a:srgbClr val="12D35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[categorie/oplossing]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080111" y="7198990"/>
            <a:ext cx="2395728" cy="464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7"/>
              </a:lnSpc>
            </a:pPr>
            <a:r>
              <a:rPr lang="en-US" sz="2726" spc="-54" b="true">
                <a:solidFill>
                  <a:srgbClr val="12D35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[belangrijkste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7829550" y="7715250"/>
            <a:ext cx="3933825" cy="219075"/>
          </a:xfrm>
          <a:custGeom>
            <a:avLst/>
            <a:gdLst/>
            <a:ahLst/>
            <a:cxnLst/>
            <a:rect r="r" b="b" t="t" l="l"/>
            <a:pathLst>
              <a:path h="219075" w="3933825">
                <a:moveTo>
                  <a:pt x="0" y="0"/>
                </a:moveTo>
                <a:lnTo>
                  <a:pt x="3933825" y="0"/>
                </a:lnTo>
                <a:lnTo>
                  <a:pt x="39338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2927330" y="7715250"/>
            <a:ext cx="3486150" cy="219075"/>
          </a:xfrm>
          <a:custGeom>
            <a:avLst/>
            <a:gdLst/>
            <a:ahLst/>
            <a:cxnLst/>
            <a:rect r="r" b="b" t="t" l="l"/>
            <a:pathLst>
              <a:path h="219075" w="3486150">
                <a:moveTo>
                  <a:pt x="0" y="0"/>
                </a:moveTo>
                <a:lnTo>
                  <a:pt x="3486150" y="0"/>
                </a:lnTo>
                <a:lnTo>
                  <a:pt x="34861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7955280" y="7878955"/>
            <a:ext cx="4315968" cy="4486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9"/>
              </a:lnSpc>
            </a:pPr>
            <a:r>
              <a:rPr lang="en-US" sz="2585" spc="-51" b="true">
                <a:solidFill>
                  <a:srgbClr val="12D35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onderscheidende waarde]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746736" y="7917315"/>
            <a:ext cx="932688" cy="381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2"/>
              </a:lnSpc>
            </a:pPr>
            <a:r>
              <a:rPr lang="en-US" sz="2230" spc="-44" b="true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, zodat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7829550" y="8353425"/>
            <a:ext cx="4800600" cy="219075"/>
          </a:xfrm>
          <a:custGeom>
            <a:avLst/>
            <a:gdLst/>
            <a:ahLst/>
            <a:cxnLst/>
            <a:rect r="r" b="b" t="t" l="l"/>
            <a:pathLst>
              <a:path h="219075" w="4800600">
                <a:moveTo>
                  <a:pt x="0" y="0"/>
                </a:moveTo>
                <a:lnTo>
                  <a:pt x="4800600" y="0"/>
                </a:lnTo>
                <a:lnTo>
                  <a:pt x="4800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7955280" y="8502600"/>
            <a:ext cx="5742432" cy="456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18"/>
              </a:lnSpc>
            </a:pPr>
            <a:r>
              <a:rPr lang="en-US" sz="2656" spc="-53" b="true">
                <a:solidFill>
                  <a:srgbClr val="12D35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[belangrijkste voordeel voor klant]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7829550" y="9001125"/>
            <a:ext cx="6105525" cy="219075"/>
          </a:xfrm>
          <a:custGeom>
            <a:avLst/>
            <a:gdLst/>
            <a:ahLst/>
            <a:cxnLst/>
            <a:rect r="r" b="b" t="t" l="l"/>
            <a:pathLst>
              <a:path h="219075" w="6105525">
                <a:moveTo>
                  <a:pt x="0" y="0"/>
                </a:moveTo>
                <a:lnTo>
                  <a:pt x="6105525" y="0"/>
                </a:lnTo>
                <a:lnTo>
                  <a:pt x="6105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996886" y="9210675"/>
            <a:ext cx="866775" cy="866775"/>
          </a:xfrm>
          <a:custGeom>
            <a:avLst/>
            <a:gdLst/>
            <a:ahLst/>
            <a:cxnLst/>
            <a:rect r="r" b="b" t="t" l="l"/>
            <a:pathLst>
              <a:path h="866775" w="866775">
                <a:moveTo>
                  <a:pt x="0" y="0"/>
                </a:moveTo>
                <a:lnTo>
                  <a:pt x="866776" y="0"/>
                </a:lnTo>
                <a:lnTo>
                  <a:pt x="866776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11854053" y="6684898"/>
            <a:ext cx="237744" cy="4159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1"/>
              </a:lnSpc>
            </a:pPr>
            <a:r>
              <a:rPr lang="en-US" sz="2372" spc="-47" b="true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326112" y="7307508"/>
            <a:ext cx="420624" cy="355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4"/>
              </a:lnSpc>
            </a:pPr>
            <a:r>
              <a:rPr lang="en-US" sz="2124" spc="-42" b="true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die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4429232" y="8490563"/>
            <a:ext cx="91440" cy="480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66"/>
              </a:lnSpc>
            </a:pPr>
            <a:r>
              <a:rPr lang="en-US" sz="2833" spc="-56" b="true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76656" y="657987"/>
            <a:ext cx="16111728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37"/>
              </a:lnSpc>
            </a:pPr>
            <a:r>
              <a:rPr lang="en-US" sz="5031" spc="-150">
                <a:solidFill>
                  <a:srgbClr val="393BE7"/>
                </a:solidFill>
                <a:latin typeface="Alyssum"/>
                <a:ea typeface="Alyssum"/>
                <a:cs typeface="Alyssum"/>
                <a:sym typeface="Alyssum"/>
              </a:rPr>
              <a:t>Wat moet marketing concreet opleveren?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76275" y="2028825"/>
            <a:ext cx="3324225" cy="762000"/>
          </a:xfrm>
          <a:custGeom>
            <a:avLst/>
            <a:gdLst/>
            <a:ahLst/>
            <a:cxnLst/>
            <a:rect r="r" b="b" t="t" l="l"/>
            <a:pathLst>
              <a:path h="762000" w="3324225">
                <a:moveTo>
                  <a:pt x="0" y="0"/>
                </a:moveTo>
                <a:lnTo>
                  <a:pt x="3324225" y="0"/>
                </a:lnTo>
                <a:lnTo>
                  <a:pt x="3324225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59" t="-13750" r="-4297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335024" y="2245233"/>
            <a:ext cx="2011680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1"/>
              </a:lnSpc>
            </a:pPr>
            <a:r>
              <a:rPr lang="en-US" b="true" sz="2017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BEDRIJFSDOEL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3914775" y="2143125"/>
            <a:ext cx="1095375" cy="428625"/>
          </a:xfrm>
          <a:custGeom>
            <a:avLst/>
            <a:gdLst/>
            <a:ahLst/>
            <a:cxnLst/>
            <a:rect r="r" b="b" t="t" l="l"/>
            <a:pathLst>
              <a:path h="428625" w="1095375">
                <a:moveTo>
                  <a:pt x="0" y="0"/>
                </a:moveTo>
                <a:lnTo>
                  <a:pt x="1095375" y="0"/>
                </a:lnTo>
                <a:lnTo>
                  <a:pt x="10953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924425" y="2028825"/>
            <a:ext cx="3324225" cy="762000"/>
          </a:xfrm>
          <a:custGeom>
            <a:avLst/>
            <a:gdLst/>
            <a:ahLst/>
            <a:cxnLst/>
            <a:rect r="r" b="b" t="t" l="l"/>
            <a:pathLst>
              <a:path h="762000" w="3324225">
                <a:moveTo>
                  <a:pt x="0" y="0"/>
                </a:moveTo>
                <a:lnTo>
                  <a:pt x="3324225" y="0"/>
                </a:lnTo>
                <a:lnTo>
                  <a:pt x="3324225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4297" t="-13750" r="-859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376672" y="2249996"/>
            <a:ext cx="2414016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06"/>
              </a:lnSpc>
            </a:pPr>
            <a:r>
              <a:rPr lang="en-US" b="true" sz="208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MARKETINGDOEL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8048625" y="2143125"/>
            <a:ext cx="1095375" cy="428625"/>
          </a:xfrm>
          <a:custGeom>
            <a:avLst/>
            <a:gdLst/>
            <a:ahLst/>
            <a:cxnLst/>
            <a:rect r="r" b="b" t="t" l="l"/>
            <a:pathLst>
              <a:path h="428625" w="1095375">
                <a:moveTo>
                  <a:pt x="0" y="0"/>
                </a:moveTo>
                <a:lnTo>
                  <a:pt x="1095375" y="0"/>
                </a:lnTo>
                <a:lnTo>
                  <a:pt x="109537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144000" y="2028825"/>
            <a:ext cx="3324225" cy="762000"/>
          </a:xfrm>
          <a:custGeom>
            <a:avLst/>
            <a:gdLst/>
            <a:ahLst/>
            <a:cxnLst/>
            <a:rect r="r" b="b" t="t" l="l"/>
            <a:pathLst>
              <a:path h="762000" w="3324225">
                <a:moveTo>
                  <a:pt x="0" y="0"/>
                </a:moveTo>
                <a:lnTo>
                  <a:pt x="3324225" y="0"/>
                </a:lnTo>
                <a:lnTo>
                  <a:pt x="3324225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3750" r="-4871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401550" y="2143125"/>
            <a:ext cx="1314450" cy="428625"/>
          </a:xfrm>
          <a:custGeom>
            <a:avLst/>
            <a:gdLst/>
            <a:ahLst/>
            <a:cxnLst/>
            <a:rect r="r" b="b" t="t" l="l"/>
            <a:pathLst>
              <a:path h="428625" w="1314450">
                <a:moveTo>
                  <a:pt x="0" y="0"/>
                </a:moveTo>
                <a:lnTo>
                  <a:pt x="1314450" y="0"/>
                </a:lnTo>
                <a:lnTo>
                  <a:pt x="1314450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611225" y="2028825"/>
            <a:ext cx="3324225" cy="762000"/>
          </a:xfrm>
          <a:custGeom>
            <a:avLst/>
            <a:gdLst/>
            <a:ahLst/>
            <a:cxnLst/>
            <a:rect r="r" b="b" t="t" l="l"/>
            <a:pathLst>
              <a:path h="762000" w="3324225">
                <a:moveTo>
                  <a:pt x="0" y="0"/>
                </a:moveTo>
                <a:lnTo>
                  <a:pt x="3324225" y="0"/>
                </a:lnTo>
                <a:lnTo>
                  <a:pt x="3324225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438" t="-13750" r="-1432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4502384" y="2249996"/>
            <a:ext cx="1517904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06"/>
              </a:lnSpc>
            </a:pPr>
            <a:r>
              <a:rPr lang="en-US" b="true" sz="2088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ACTIVITEIT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76656" y="3226880"/>
            <a:ext cx="1207008" cy="29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51"/>
              </a:lnSpc>
            </a:pPr>
            <a:r>
              <a:rPr lang="en-US" sz="1876" spc="-56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Voorbeeld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645920" y="3623691"/>
            <a:ext cx="1316736" cy="82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05"/>
              </a:lnSpc>
            </a:pPr>
            <a:r>
              <a:rPr lang="en-US" b="true" sz="5421" spc="-162">
                <a:solidFill>
                  <a:srgbClr val="20CD7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€1,5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736556" y="4936045"/>
            <a:ext cx="1119080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9"/>
              </a:lnSpc>
            </a:pPr>
            <a:r>
              <a:rPr lang="en-US" sz="1982" spc="-59">
                <a:solidFill>
                  <a:srgbClr val="191919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omzet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870448" y="3633216"/>
            <a:ext cx="1316736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62"/>
              </a:lnSpc>
            </a:pPr>
            <a:r>
              <a:rPr lang="en-US" b="true" sz="5385" spc="-161">
                <a:solidFill>
                  <a:srgbClr val="20CD7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200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650992" y="4523041"/>
            <a:ext cx="1755648" cy="29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51"/>
              </a:lnSpc>
            </a:pPr>
            <a:r>
              <a:rPr lang="en-US" sz="1876" spc="-56">
                <a:solidFill>
                  <a:srgbClr val="191919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nieuwe klanten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021824" y="3642741"/>
            <a:ext cx="1316736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35"/>
              </a:lnSpc>
            </a:pPr>
            <a:r>
              <a:rPr lang="en-US" b="true" sz="5279" spc="-158">
                <a:solidFill>
                  <a:srgbClr val="20CD7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800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418320" y="4518279"/>
            <a:ext cx="2523744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6"/>
              </a:lnSpc>
            </a:pPr>
            <a:r>
              <a:rPr lang="en-US" sz="1947" spc="-58">
                <a:solidFill>
                  <a:srgbClr val="191919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gekwalificeerde leads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424154" y="3561016"/>
            <a:ext cx="3511296" cy="1257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7"/>
              </a:lnSpc>
            </a:pPr>
            <a:r>
              <a:rPr lang="en-US" b="true" sz="2797" spc="-83">
                <a:solidFill>
                  <a:srgbClr val="20CD7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campagnes, </a:t>
            </a:r>
          </a:p>
          <a:p>
            <a:pPr algn="ctr">
              <a:lnSpc>
                <a:spcPts val="3357"/>
              </a:lnSpc>
            </a:pPr>
            <a:r>
              <a:rPr lang="en-US" b="true" sz="2797" spc="-83">
                <a:solidFill>
                  <a:srgbClr val="20CD7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events, partnerships en content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676275" y="5734050"/>
            <a:ext cx="771525" cy="533400"/>
          </a:xfrm>
          <a:custGeom>
            <a:avLst/>
            <a:gdLst/>
            <a:ahLst/>
            <a:cxnLst/>
            <a:rect r="r" b="b" t="t" l="l"/>
            <a:pathLst>
              <a:path h="533400" w="771525">
                <a:moveTo>
                  <a:pt x="0" y="0"/>
                </a:moveTo>
                <a:lnTo>
                  <a:pt x="771525" y="0"/>
                </a:lnTo>
                <a:lnTo>
                  <a:pt x="771525" y="533400"/>
                </a:lnTo>
                <a:lnTo>
                  <a:pt x="0" y="5334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703" t="-30357" r="-9876" b="-30357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438275" y="5734050"/>
            <a:ext cx="2581275" cy="542925"/>
          </a:xfrm>
          <a:custGeom>
            <a:avLst/>
            <a:gdLst/>
            <a:ahLst/>
            <a:cxnLst/>
            <a:rect r="r" b="b" t="t" l="l"/>
            <a:pathLst>
              <a:path h="542925" w="2581275">
                <a:moveTo>
                  <a:pt x="0" y="0"/>
                </a:moveTo>
                <a:lnTo>
                  <a:pt x="2581275" y="0"/>
                </a:lnTo>
                <a:lnTo>
                  <a:pt x="258127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5166" t="-29824" r="-4797" b="-2807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3914775" y="5572125"/>
            <a:ext cx="2667000" cy="857250"/>
          </a:xfrm>
          <a:custGeom>
            <a:avLst/>
            <a:gdLst/>
            <a:ahLst/>
            <a:cxnLst/>
            <a:rect r="r" b="b" t="t" l="l"/>
            <a:pathLst>
              <a:path h="857250" w="2667000">
                <a:moveTo>
                  <a:pt x="0" y="0"/>
                </a:moveTo>
                <a:lnTo>
                  <a:pt x="2667000" y="0"/>
                </a:lnTo>
                <a:lnTo>
                  <a:pt x="266700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909" r="0" b="-909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6581775" y="5734050"/>
            <a:ext cx="2533650" cy="542925"/>
          </a:xfrm>
          <a:custGeom>
            <a:avLst/>
            <a:gdLst/>
            <a:ahLst/>
            <a:cxnLst/>
            <a:rect r="r" b="b" t="t" l="l"/>
            <a:pathLst>
              <a:path h="542925" w="2533650">
                <a:moveTo>
                  <a:pt x="0" y="0"/>
                </a:moveTo>
                <a:lnTo>
                  <a:pt x="2533650" y="0"/>
                </a:lnTo>
                <a:lnTo>
                  <a:pt x="2533650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0902" t="-29824" r="-1127" b="-2807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9105900" y="5734050"/>
            <a:ext cx="3371850" cy="542925"/>
          </a:xfrm>
          <a:custGeom>
            <a:avLst/>
            <a:gdLst/>
            <a:ahLst/>
            <a:cxnLst/>
            <a:rect r="r" b="b" t="t" l="l"/>
            <a:pathLst>
              <a:path h="542925" w="3371850">
                <a:moveTo>
                  <a:pt x="0" y="0"/>
                </a:moveTo>
                <a:lnTo>
                  <a:pt x="3371850" y="0"/>
                </a:lnTo>
                <a:lnTo>
                  <a:pt x="3371850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5367" t="-29824" r="-4519" b="-2807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647700" y="6210300"/>
            <a:ext cx="11982450" cy="2790825"/>
          </a:xfrm>
          <a:custGeom>
            <a:avLst/>
            <a:gdLst/>
            <a:ahLst/>
            <a:cxnLst/>
            <a:rect r="r" b="b" t="t" l="l"/>
            <a:pathLst>
              <a:path h="2790825" w="11982450">
                <a:moveTo>
                  <a:pt x="0" y="0"/>
                </a:moveTo>
                <a:lnTo>
                  <a:pt x="11982450" y="0"/>
                </a:lnTo>
                <a:lnTo>
                  <a:pt x="11982450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2715875" y="5734050"/>
            <a:ext cx="4838700" cy="3486150"/>
          </a:xfrm>
          <a:custGeom>
            <a:avLst/>
            <a:gdLst/>
            <a:ahLst/>
            <a:cxnLst/>
            <a:rect r="r" b="b" t="t" l="l"/>
            <a:pathLst>
              <a:path h="3486150" w="4838700">
                <a:moveTo>
                  <a:pt x="0" y="0"/>
                </a:moveTo>
                <a:lnTo>
                  <a:pt x="4838700" y="0"/>
                </a:lnTo>
                <a:lnTo>
                  <a:pt x="4838700" y="3486150"/>
                </a:lnTo>
                <a:lnTo>
                  <a:pt x="0" y="3486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1968" t="-4644" r="-1771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3112496" y="6216015"/>
            <a:ext cx="1719072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6"/>
              </a:lnSpc>
            </a:pPr>
            <a:r>
              <a:rPr lang="en-US" b="true" sz="1947" spc="-58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NATHALIE-TIP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0">
            <a:off x="996886" y="9210675"/>
            <a:ext cx="866775" cy="866775"/>
          </a:xfrm>
          <a:custGeom>
            <a:avLst/>
            <a:gdLst/>
            <a:ahLst/>
            <a:cxnLst/>
            <a:rect r="r" b="b" t="t" l="l"/>
            <a:pathLst>
              <a:path h="866775" w="866775">
                <a:moveTo>
                  <a:pt x="0" y="0"/>
                </a:moveTo>
                <a:lnTo>
                  <a:pt x="866776" y="0"/>
                </a:lnTo>
                <a:lnTo>
                  <a:pt x="866776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10588752" y="2254758"/>
            <a:ext cx="420624" cy="295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51"/>
              </a:lnSpc>
            </a:pPr>
            <a:r>
              <a:rPr lang="en-US" b="true" sz="1876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KPI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80160" y="4360354"/>
            <a:ext cx="2031873" cy="504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95"/>
              </a:lnSpc>
            </a:pPr>
            <a:r>
              <a:rPr lang="en-US" b="true" sz="3329" spc="-99">
                <a:solidFill>
                  <a:srgbClr val="20CD7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miljoen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3112496" y="6511290"/>
            <a:ext cx="3950208" cy="2295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17"/>
              </a:lnSpc>
            </a:pPr>
            <a:r>
              <a:rPr lang="en-US" sz="2514" spc="-75" b="true">
                <a:solidFill>
                  <a:srgbClr val="19191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“Drie keer per week posten op LinkedIn” is geen marketingdoel. </a:t>
            </a:r>
          </a:p>
          <a:p>
            <a:pPr algn="l">
              <a:lnSpc>
                <a:spcPts val="3017"/>
              </a:lnSpc>
            </a:pPr>
            <a:r>
              <a:rPr lang="en-US" sz="2514" spc="-75" b="true">
                <a:solidFill>
                  <a:srgbClr val="19191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Het is hooguit een activiteit die aan een doel </a:t>
            </a:r>
          </a:p>
          <a:p>
            <a:pPr algn="l">
              <a:lnSpc>
                <a:spcPts val="3017"/>
              </a:lnSpc>
            </a:pPr>
            <a:r>
              <a:rPr lang="en-US" sz="2514" spc="-75" b="true">
                <a:solidFill>
                  <a:srgbClr val="19191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moet bijdragen.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120134" y="5834063"/>
            <a:ext cx="2414016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6"/>
              </a:lnSpc>
            </a:pPr>
            <a:r>
              <a:rPr lang="en-US" sz="2588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MARKETINGDOEL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675448" y="5848350"/>
            <a:ext cx="2011680" cy="381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21"/>
              </a:lnSpc>
            </a:pPr>
            <a:r>
              <a:rPr lang="en-US" sz="2517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BEDRIJFSDOEL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609713" y="5834063"/>
            <a:ext cx="420624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06"/>
              </a:lnSpc>
              <a:spcBef>
                <a:spcPct val="0"/>
              </a:spcBef>
            </a:pPr>
            <a:r>
              <a:rPr lang="en-US" sz="2588" strike="noStrike" u="none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KPI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0047160" y="5834063"/>
            <a:ext cx="1517904" cy="400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6"/>
              </a:lnSpc>
            </a:pPr>
            <a:r>
              <a:rPr lang="en-US" sz="2588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ACTIVITEIT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13232" y="1179873"/>
            <a:ext cx="6675120" cy="2946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26"/>
              </a:lnSpc>
            </a:pPr>
            <a:r>
              <a:rPr lang="en-US" sz="5066" spc="-253">
                <a:solidFill>
                  <a:srgbClr val="5941FF"/>
                </a:solidFill>
                <a:latin typeface="Alyssum"/>
                <a:ea typeface="Alyssum"/>
                <a:cs typeface="Alyssum"/>
                <a:sym typeface="Alyssum"/>
              </a:rPr>
              <a:t>Kan je marketingBUDGET je doel eigenlijk wel AAN?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34568" y="4286693"/>
            <a:ext cx="5742432" cy="928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29"/>
              </a:lnSpc>
            </a:pPr>
            <a:r>
              <a:rPr lang="en-US" sz="2762" b="true">
                <a:solidFill>
                  <a:srgbClr val="4D4D4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Maak van ambitie een rekensom.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7620000" y="428625"/>
            <a:ext cx="3705225" cy="7505700"/>
          </a:xfrm>
          <a:custGeom>
            <a:avLst/>
            <a:gdLst/>
            <a:ahLst/>
            <a:cxnLst/>
            <a:rect r="r" b="b" t="t" l="l"/>
            <a:pathLst>
              <a:path h="7505700" w="3705225">
                <a:moveTo>
                  <a:pt x="0" y="0"/>
                </a:moveTo>
                <a:lnTo>
                  <a:pt x="3705225" y="0"/>
                </a:lnTo>
                <a:lnTo>
                  <a:pt x="3705225" y="7505700"/>
                </a:lnTo>
                <a:lnTo>
                  <a:pt x="0" y="75057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319832" y="1247775"/>
            <a:ext cx="447675" cy="364825"/>
          </a:xfrm>
          <a:custGeom>
            <a:avLst/>
            <a:gdLst/>
            <a:ahLst/>
            <a:cxnLst/>
            <a:rect r="r" b="b" t="t" l="l"/>
            <a:pathLst>
              <a:path h="364825" w="447675">
                <a:moveTo>
                  <a:pt x="0" y="0"/>
                </a:moveTo>
                <a:lnTo>
                  <a:pt x="447675" y="0"/>
                </a:lnTo>
                <a:lnTo>
                  <a:pt x="447675" y="364825"/>
                </a:lnTo>
                <a:lnTo>
                  <a:pt x="0" y="3648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8743" r="0" b="-8743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319832" y="2359759"/>
            <a:ext cx="447675" cy="372932"/>
          </a:xfrm>
          <a:custGeom>
            <a:avLst/>
            <a:gdLst/>
            <a:ahLst/>
            <a:cxnLst/>
            <a:rect r="r" b="b" t="t" l="l"/>
            <a:pathLst>
              <a:path h="372932" w="447675">
                <a:moveTo>
                  <a:pt x="0" y="0"/>
                </a:moveTo>
                <a:lnTo>
                  <a:pt x="447675" y="0"/>
                </a:lnTo>
                <a:lnTo>
                  <a:pt x="447675" y="372932"/>
                </a:lnTo>
                <a:lnTo>
                  <a:pt x="0" y="3729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8743" r="0" b="-8743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319832" y="3382988"/>
            <a:ext cx="447675" cy="364825"/>
          </a:xfrm>
          <a:custGeom>
            <a:avLst/>
            <a:gdLst/>
            <a:ahLst/>
            <a:cxnLst/>
            <a:rect r="r" b="b" t="t" l="l"/>
            <a:pathLst>
              <a:path h="364825" w="447675">
                <a:moveTo>
                  <a:pt x="0" y="0"/>
                </a:moveTo>
                <a:lnTo>
                  <a:pt x="447675" y="0"/>
                </a:lnTo>
                <a:lnTo>
                  <a:pt x="447675" y="364825"/>
                </a:lnTo>
                <a:lnTo>
                  <a:pt x="0" y="3648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8743" r="0" b="-874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319832" y="4401799"/>
            <a:ext cx="447675" cy="372932"/>
          </a:xfrm>
          <a:custGeom>
            <a:avLst/>
            <a:gdLst/>
            <a:ahLst/>
            <a:cxnLst/>
            <a:rect r="r" b="b" t="t" l="l"/>
            <a:pathLst>
              <a:path h="372932" w="447675">
                <a:moveTo>
                  <a:pt x="0" y="0"/>
                </a:moveTo>
                <a:lnTo>
                  <a:pt x="447675" y="0"/>
                </a:lnTo>
                <a:lnTo>
                  <a:pt x="447675" y="372932"/>
                </a:lnTo>
                <a:lnTo>
                  <a:pt x="0" y="37293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8743" r="0" b="-8743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319832" y="5330624"/>
            <a:ext cx="447675" cy="551291"/>
          </a:xfrm>
          <a:custGeom>
            <a:avLst/>
            <a:gdLst/>
            <a:ahLst/>
            <a:cxnLst/>
            <a:rect r="r" b="b" t="t" l="l"/>
            <a:pathLst>
              <a:path h="551291" w="447675">
                <a:moveTo>
                  <a:pt x="0" y="0"/>
                </a:moveTo>
                <a:lnTo>
                  <a:pt x="447675" y="0"/>
                </a:lnTo>
                <a:lnTo>
                  <a:pt x="447675" y="551290"/>
                </a:lnTo>
                <a:lnTo>
                  <a:pt x="0" y="55129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8743" r="0" b="-8743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319832" y="6405789"/>
            <a:ext cx="447675" cy="551291"/>
          </a:xfrm>
          <a:custGeom>
            <a:avLst/>
            <a:gdLst/>
            <a:ahLst/>
            <a:cxnLst/>
            <a:rect r="r" b="b" t="t" l="l"/>
            <a:pathLst>
              <a:path h="551291" w="447675">
                <a:moveTo>
                  <a:pt x="0" y="0"/>
                </a:moveTo>
                <a:lnTo>
                  <a:pt x="447675" y="0"/>
                </a:lnTo>
                <a:lnTo>
                  <a:pt x="447675" y="551291"/>
                </a:lnTo>
                <a:lnTo>
                  <a:pt x="0" y="5512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8743" r="0" b="-8743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096625" y="857250"/>
            <a:ext cx="1095375" cy="219075"/>
          </a:xfrm>
          <a:custGeom>
            <a:avLst/>
            <a:gdLst/>
            <a:ahLst/>
            <a:cxnLst/>
            <a:rect r="r" b="b" t="t" l="l"/>
            <a:pathLst>
              <a:path h="219075" w="10953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096625" y="1924050"/>
            <a:ext cx="1095375" cy="219075"/>
          </a:xfrm>
          <a:custGeom>
            <a:avLst/>
            <a:gdLst/>
            <a:ahLst/>
            <a:cxnLst/>
            <a:rect r="r" b="b" t="t" l="l"/>
            <a:pathLst>
              <a:path h="219075" w="10953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668000" y="3000375"/>
            <a:ext cx="1524000" cy="219075"/>
          </a:xfrm>
          <a:custGeom>
            <a:avLst/>
            <a:gdLst/>
            <a:ahLst/>
            <a:cxnLst/>
            <a:rect r="r" b="b" t="t" l="l"/>
            <a:pathLst>
              <a:path h="219075" w="1524000">
                <a:moveTo>
                  <a:pt x="0" y="0"/>
                </a:moveTo>
                <a:lnTo>
                  <a:pt x="1524000" y="0"/>
                </a:lnTo>
                <a:lnTo>
                  <a:pt x="15240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448925" y="4067175"/>
            <a:ext cx="1743075" cy="219075"/>
          </a:xfrm>
          <a:custGeom>
            <a:avLst/>
            <a:gdLst/>
            <a:ahLst/>
            <a:cxnLst/>
            <a:rect r="r" b="b" t="t" l="l"/>
            <a:pathLst>
              <a:path h="219075" w="1743075">
                <a:moveTo>
                  <a:pt x="0" y="0"/>
                </a:moveTo>
                <a:lnTo>
                  <a:pt x="1743075" y="0"/>
                </a:lnTo>
                <a:lnTo>
                  <a:pt x="17430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229850" y="4924425"/>
            <a:ext cx="1962150" cy="219075"/>
          </a:xfrm>
          <a:custGeom>
            <a:avLst/>
            <a:gdLst/>
            <a:ahLst/>
            <a:cxnLst/>
            <a:rect r="r" b="b" t="t" l="l"/>
            <a:pathLst>
              <a:path h="219075" w="1962150">
                <a:moveTo>
                  <a:pt x="0" y="0"/>
                </a:moveTo>
                <a:lnTo>
                  <a:pt x="1962150" y="0"/>
                </a:lnTo>
                <a:lnTo>
                  <a:pt x="19621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010775" y="6000750"/>
            <a:ext cx="2181225" cy="219075"/>
          </a:xfrm>
          <a:custGeom>
            <a:avLst/>
            <a:gdLst/>
            <a:ahLst/>
            <a:cxnLst/>
            <a:rect r="r" b="b" t="t" l="l"/>
            <a:pathLst>
              <a:path h="219075" w="2181225">
                <a:moveTo>
                  <a:pt x="0" y="0"/>
                </a:moveTo>
                <a:lnTo>
                  <a:pt x="2181225" y="0"/>
                </a:lnTo>
                <a:lnTo>
                  <a:pt x="21812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791700" y="7067550"/>
            <a:ext cx="2400300" cy="219075"/>
          </a:xfrm>
          <a:custGeom>
            <a:avLst/>
            <a:gdLst/>
            <a:ahLst/>
            <a:cxnLst/>
            <a:rect r="r" b="b" t="t" l="l"/>
            <a:pathLst>
              <a:path h="219075" w="2400300">
                <a:moveTo>
                  <a:pt x="0" y="0"/>
                </a:moveTo>
                <a:lnTo>
                  <a:pt x="2400300" y="0"/>
                </a:lnTo>
                <a:lnTo>
                  <a:pt x="24003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335000" y="638175"/>
            <a:ext cx="2619375" cy="866775"/>
          </a:xfrm>
          <a:custGeom>
            <a:avLst/>
            <a:gdLst/>
            <a:ahLst/>
            <a:cxnLst/>
            <a:rect r="r" b="b" t="t" l="l"/>
            <a:pathLst>
              <a:path h="866775" w="2619375">
                <a:moveTo>
                  <a:pt x="0" y="0"/>
                </a:moveTo>
                <a:lnTo>
                  <a:pt x="2619375" y="0"/>
                </a:lnTo>
                <a:lnTo>
                  <a:pt x="26193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335000" y="1495425"/>
            <a:ext cx="2619375" cy="1076325"/>
          </a:xfrm>
          <a:custGeom>
            <a:avLst/>
            <a:gdLst/>
            <a:ahLst/>
            <a:cxnLst/>
            <a:rect r="r" b="b" t="t" l="l"/>
            <a:pathLst>
              <a:path h="1076325" w="2619375">
                <a:moveTo>
                  <a:pt x="0" y="0"/>
                </a:moveTo>
                <a:lnTo>
                  <a:pt x="2619375" y="0"/>
                </a:lnTo>
                <a:lnTo>
                  <a:pt x="2619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3335000" y="2571750"/>
            <a:ext cx="2619375" cy="857250"/>
          </a:xfrm>
          <a:custGeom>
            <a:avLst/>
            <a:gdLst/>
            <a:ahLst/>
            <a:cxnLst/>
            <a:rect r="r" b="b" t="t" l="l"/>
            <a:pathLst>
              <a:path h="857250" w="2619375">
                <a:moveTo>
                  <a:pt x="0" y="0"/>
                </a:moveTo>
                <a:lnTo>
                  <a:pt x="2619375" y="0"/>
                </a:lnTo>
                <a:lnTo>
                  <a:pt x="2619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3335000" y="3638550"/>
            <a:ext cx="2619375" cy="866775"/>
          </a:xfrm>
          <a:custGeom>
            <a:avLst/>
            <a:gdLst/>
            <a:ahLst/>
            <a:cxnLst/>
            <a:rect r="r" b="b" t="t" l="l"/>
            <a:pathLst>
              <a:path h="866775" w="2619375">
                <a:moveTo>
                  <a:pt x="0" y="0"/>
                </a:moveTo>
                <a:lnTo>
                  <a:pt x="2619375" y="0"/>
                </a:lnTo>
                <a:lnTo>
                  <a:pt x="26193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3335000" y="4714875"/>
            <a:ext cx="2619375" cy="857250"/>
          </a:xfrm>
          <a:custGeom>
            <a:avLst/>
            <a:gdLst/>
            <a:ahLst/>
            <a:cxnLst/>
            <a:rect r="r" b="b" t="t" l="l"/>
            <a:pathLst>
              <a:path h="857250" w="2619375">
                <a:moveTo>
                  <a:pt x="0" y="0"/>
                </a:moveTo>
                <a:lnTo>
                  <a:pt x="2619375" y="0"/>
                </a:lnTo>
                <a:lnTo>
                  <a:pt x="2619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3335000" y="5781675"/>
            <a:ext cx="2619375" cy="866775"/>
          </a:xfrm>
          <a:custGeom>
            <a:avLst/>
            <a:gdLst/>
            <a:ahLst/>
            <a:cxnLst/>
            <a:rect r="r" b="b" t="t" l="l"/>
            <a:pathLst>
              <a:path h="866775" w="2619375">
                <a:moveTo>
                  <a:pt x="0" y="0"/>
                </a:moveTo>
                <a:lnTo>
                  <a:pt x="2619375" y="0"/>
                </a:lnTo>
                <a:lnTo>
                  <a:pt x="26193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3335000" y="6858000"/>
            <a:ext cx="2619375" cy="857250"/>
          </a:xfrm>
          <a:custGeom>
            <a:avLst/>
            <a:gdLst/>
            <a:ahLst/>
            <a:cxnLst/>
            <a:rect r="r" b="b" t="t" l="l"/>
            <a:pathLst>
              <a:path h="857250" w="2619375">
                <a:moveTo>
                  <a:pt x="0" y="0"/>
                </a:moveTo>
                <a:lnTo>
                  <a:pt x="2619375" y="0"/>
                </a:lnTo>
                <a:lnTo>
                  <a:pt x="2619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723900" y="8067675"/>
            <a:ext cx="16859250" cy="981075"/>
          </a:xfrm>
          <a:custGeom>
            <a:avLst/>
            <a:gdLst/>
            <a:ahLst/>
            <a:cxnLst/>
            <a:rect r="r" b="b" t="t" l="l"/>
            <a:pathLst>
              <a:path h="981075" w="16859250">
                <a:moveTo>
                  <a:pt x="0" y="0"/>
                </a:moveTo>
                <a:lnTo>
                  <a:pt x="16859250" y="0"/>
                </a:lnTo>
                <a:lnTo>
                  <a:pt x="16859250" y="981075"/>
                </a:lnTo>
                <a:lnTo>
                  <a:pt x="0" y="981075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-451" t="-14563" r="-338" b="-17475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1792224" y="8279175"/>
            <a:ext cx="14941296" cy="5576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99"/>
              </a:lnSpc>
            </a:pPr>
            <a:r>
              <a:rPr lang="en-US" b="true" sz="3825" spc="-191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Passen je beschikbare middelen wel bij je ambitie?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996886" y="9210675"/>
            <a:ext cx="866775" cy="866775"/>
          </a:xfrm>
          <a:custGeom>
            <a:avLst/>
            <a:gdLst/>
            <a:ahLst/>
            <a:cxnLst/>
            <a:rect r="r" b="b" t="t" l="l"/>
            <a:pathLst>
              <a:path h="866775" w="866775">
                <a:moveTo>
                  <a:pt x="0" y="0"/>
                </a:moveTo>
                <a:lnTo>
                  <a:pt x="866776" y="0"/>
                </a:lnTo>
                <a:lnTo>
                  <a:pt x="866776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0010394" y="947738"/>
            <a:ext cx="219456" cy="196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75"/>
              </a:lnSpc>
            </a:pPr>
            <a:r>
              <a:rPr lang="en-US" sz="1167">
                <a:solidFill>
                  <a:srgbClr val="100F0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(€)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662541" y="2165360"/>
            <a:ext cx="219456" cy="196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75"/>
              </a:lnSpc>
            </a:pPr>
            <a:r>
              <a:rPr lang="en-US" sz="1167">
                <a:solidFill>
                  <a:srgbClr val="100F0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(€)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8621268" y="725664"/>
            <a:ext cx="1170432" cy="522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49"/>
              </a:lnSpc>
            </a:pPr>
            <a:r>
              <a:rPr lang="en-US" sz="1592" b="true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Omzetdoel bedrijf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638413" y="1823136"/>
            <a:ext cx="1810512" cy="248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8"/>
              </a:lnSpc>
            </a:pPr>
            <a:r>
              <a:rPr lang="en-US" sz="1450" b="true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Gemiddelde omzet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638413" y="2111172"/>
            <a:ext cx="822960" cy="248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8"/>
              </a:lnSpc>
            </a:pPr>
            <a:r>
              <a:rPr lang="en-US" sz="1450">
                <a:solidFill>
                  <a:srgbClr val="100F0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per klant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8583549" y="2905125"/>
            <a:ext cx="1755648" cy="239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10"/>
              </a:lnSpc>
            </a:pPr>
            <a:r>
              <a:rPr lang="en-US" sz="1415" b="true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Benodigde klanten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8622792" y="3192488"/>
            <a:ext cx="640080" cy="213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67"/>
              </a:lnSpc>
            </a:pPr>
            <a:r>
              <a:rPr lang="en-US" sz="1308">
                <a:solidFill>
                  <a:srgbClr val="100F0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(aantal)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8724138" y="3893795"/>
            <a:ext cx="2267712" cy="513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54"/>
              </a:lnSpc>
            </a:pPr>
            <a:r>
              <a:rPr lang="en-US" sz="1521" b="true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Benodigde leads/bereik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8828913" y="4943888"/>
            <a:ext cx="2267712" cy="513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54"/>
              </a:lnSpc>
            </a:pPr>
            <a:r>
              <a:rPr lang="en-US" sz="1521" b="true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Kosten per </a:t>
            </a:r>
          </a:p>
          <a:p>
            <a:pPr algn="l">
              <a:lnSpc>
                <a:spcPts val="2054"/>
              </a:lnSpc>
            </a:pPr>
            <a:r>
              <a:rPr lang="en-US" sz="1521" b="true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lead/bereik</a:t>
            </a:r>
            <a:r>
              <a:rPr lang="en-US" sz="1521" b="true">
                <a:solidFill>
                  <a:srgbClr val="5A45D8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*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0010394" y="5245105"/>
            <a:ext cx="219456" cy="196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75"/>
              </a:lnSpc>
            </a:pPr>
            <a:r>
              <a:rPr lang="en-US" sz="1167">
                <a:solidFill>
                  <a:srgbClr val="100F0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(€)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8967597" y="5991225"/>
            <a:ext cx="2267712" cy="513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54"/>
              </a:lnSpc>
            </a:pPr>
            <a:r>
              <a:rPr lang="en-US" sz="1521" b="true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Benodigd </a:t>
            </a:r>
          </a:p>
          <a:p>
            <a:pPr algn="l">
              <a:lnSpc>
                <a:spcPts val="2054"/>
              </a:lnSpc>
            </a:pPr>
            <a:r>
              <a:rPr lang="en-US" sz="1521" b="true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budget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9772269" y="6315075"/>
            <a:ext cx="219456" cy="196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75"/>
              </a:lnSpc>
            </a:pPr>
            <a:r>
              <a:rPr lang="en-US" sz="1167">
                <a:solidFill>
                  <a:srgbClr val="100F0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(€)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9144000" y="7015369"/>
            <a:ext cx="2267712" cy="513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54"/>
              </a:lnSpc>
            </a:pPr>
            <a:r>
              <a:rPr lang="en-US" sz="1521" b="true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Beschikbaar </a:t>
            </a:r>
          </a:p>
          <a:p>
            <a:pPr algn="l">
              <a:lnSpc>
                <a:spcPts val="2054"/>
              </a:lnSpc>
            </a:pPr>
            <a:r>
              <a:rPr lang="en-US" sz="1521" b="true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budget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9901047" y="7332466"/>
            <a:ext cx="219456" cy="1968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75"/>
              </a:lnSpc>
            </a:pPr>
            <a:r>
              <a:rPr lang="en-US" sz="1167">
                <a:solidFill>
                  <a:srgbClr val="100F0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(€)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295781" y="9124950"/>
            <a:ext cx="16733520" cy="549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12D357"/>
                </a:solidFill>
                <a:latin typeface="Barlow"/>
                <a:ea typeface="Barlow"/>
                <a:cs typeface="Barlow"/>
                <a:sym typeface="Barlow"/>
              </a:rPr>
              <a:t>*Oeh</a:t>
            </a:r>
            <a:r>
              <a:rPr lang="en-US" sz="1599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, deze is lastig hè. Bereken de kosten per lead/bereik obv die van vorige jaren. Heb je die data niet? Andere CMO’s hebben als marketingbudget 8% van de omzet (Gartner). 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000000"/>
                </a:solidFill>
                <a:latin typeface="Barlow"/>
                <a:ea typeface="Barlow"/>
                <a:cs typeface="Barlow"/>
                <a:sym typeface="Barlow"/>
              </a:rPr>
              <a:t>Voor een gedetailleerder beeld bereken je ook doelstellingen voor bestaande en nieuwe klanten en per klantgroep. En vergeet je vaste lasten niet mee te rekenen.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31520" y="2792349"/>
            <a:ext cx="6821424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053" b="true">
                <a:solidFill>
                  <a:srgbClr val="2E2E2E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Een jaarplan wordt niet beter van meer activiteiten. Het wordt beter van scherpere keuzes.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57225" y="3695700"/>
            <a:ext cx="16916400" cy="590550"/>
          </a:xfrm>
          <a:custGeom>
            <a:avLst/>
            <a:gdLst/>
            <a:ahLst/>
            <a:cxnLst/>
            <a:rect r="r" b="b" t="t" l="l"/>
            <a:pathLst>
              <a:path h="590550" w="16916400">
                <a:moveTo>
                  <a:pt x="0" y="0"/>
                </a:moveTo>
                <a:lnTo>
                  <a:pt x="16916400" y="0"/>
                </a:lnTo>
                <a:lnTo>
                  <a:pt x="16916400" y="590550"/>
                </a:lnTo>
                <a:lnTo>
                  <a:pt x="0" y="5905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" t="-9677" r="-394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47700" y="3638550"/>
            <a:ext cx="16992600" cy="3438525"/>
          </a:xfrm>
          <a:custGeom>
            <a:avLst/>
            <a:gdLst/>
            <a:ahLst/>
            <a:cxnLst/>
            <a:rect r="r" b="b" t="t" l="l"/>
            <a:pathLst>
              <a:path h="3438525" w="16992600">
                <a:moveTo>
                  <a:pt x="0" y="0"/>
                </a:moveTo>
                <a:lnTo>
                  <a:pt x="16992600" y="0"/>
                </a:lnTo>
                <a:lnTo>
                  <a:pt x="16992600" y="3438525"/>
                </a:lnTo>
                <a:lnTo>
                  <a:pt x="0" y="34385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31520" y="7296150"/>
            <a:ext cx="4206240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053" b="true">
                <a:solidFill>
                  <a:srgbClr val="5941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DIT GAAN WE DUS NIET DOEN: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47700" y="7924800"/>
            <a:ext cx="8067675" cy="219075"/>
          </a:xfrm>
          <a:custGeom>
            <a:avLst/>
            <a:gdLst/>
            <a:ahLst/>
            <a:cxnLst/>
            <a:rect r="r" b="b" t="t" l="l"/>
            <a:pathLst>
              <a:path h="219075" w="8067675">
                <a:moveTo>
                  <a:pt x="0" y="0"/>
                </a:moveTo>
                <a:lnTo>
                  <a:pt x="8067675" y="0"/>
                </a:lnTo>
                <a:lnTo>
                  <a:pt x="8067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47700" y="8353425"/>
            <a:ext cx="8067675" cy="219075"/>
          </a:xfrm>
          <a:custGeom>
            <a:avLst/>
            <a:gdLst/>
            <a:ahLst/>
            <a:cxnLst/>
            <a:rect r="r" b="b" t="t" l="l"/>
            <a:pathLst>
              <a:path h="219075" w="8067675">
                <a:moveTo>
                  <a:pt x="0" y="0"/>
                </a:moveTo>
                <a:lnTo>
                  <a:pt x="8067675" y="0"/>
                </a:lnTo>
                <a:lnTo>
                  <a:pt x="8067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47700" y="9001125"/>
            <a:ext cx="8067675" cy="219075"/>
          </a:xfrm>
          <a:custGeom>
            <a:avLst/>
            <a:gdLst/>
            <a:ahLst/>
            <a:cxnLst/>
            <a:rect r="r" b="b" t="t" l="l"/>
            <a:pathLst>
              <a:path h="219075" w="8067675">
                <a:moveTo>
                  <a:pt x="0" y="0"/>
                </a:moveTo>
                <a:lnTo>
                  <a:pt x="8067675" y="0"/>
                </a:lnTo>
                <a:lnTo>
                  <a:pt x="80676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31520" y="9220200"/>
            <a:ext cx="866775" cy="866775"/>
          </a:xfrm>
          <a:custGeom>
            <a:avLst/>
            <a:gdLst/>
            <a:ahLst/>
            <a:cxnLst/>
            <a:rect r="r" b="b" t="t" l="l"/>
            <a:pathLst>
              <a:path h="866775" w="866775">
                <a:moveTo>
                  <a:pt x="0" y="0"/>
                </a:moveTo>
                <a:lnTo>
                  <a:pt x="866775" y="0"/>
                </a:lnTo>
                <a:lnTo>
                  <a:pt x="8667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058275" y="7286625"/>
            <a:ext cx="8505825" cy="2095500"/>
          </a:xfrm>
          <a:custGeom>
            <a:avLst/>
            <a:gdLst/>
            <a:ahLst/>
            <a:cxnLst/>
            <a:rect r="r" b="b" t="t" l="l"/>
            <a:pathLst>
              <a:path h="2095500" w="8505825">
                <a:moveTo>
                  <a:pt x="0" y="0"/>
                </a:moveTo>
                <a:lnTo>
                  <a:pt x="8505825" y="0"/>
                </a:lnTo>
                <a:lnTo>
                  <a:pt x="8505825" y="2095500"/>
                </a:lnTo>
                <a:lnTo>
                  <a:pt x="0" y="20955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567" t="0" r="-895" b="-2272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667875" y="7781925"/>
            <a:ext cx="133350" cy="1114425"/>
          </a:xfrm>
          <a:custGeom>
            <a:avLst/>
            <a:gdLst/>
            <a:ahLst/>
            <a:cxnLst/>
            <a:rect r="r" b="b" t="t" l="l"/>
            <a:pathLst>
              <a:path h="1114425" w="133350">
                <a:moveTo>
                  <a:pt x="0" y="0"/>
                </a:moveTo>
                <a:lnTo>
                  <a:pt x="133350" y="0"/>
                </a:lnTo>
                <a:lnTo>
                  <a:pt x="133350" y="1114425"/>
                </a:lnTo>
                <a:lnTo>
                  <a:pt x="0" y="11144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1428" t="-5982" r="0" b="-9401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0168128" y="7916418"/>
            <a:ext cx="5522976" cy="90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70"/>
              </a:lnSpc>
            </a:pPr>
            <a:r>
              <a:rPr lang="en-US" sz="2975" b="true">
                <a:solidFill>
                  <a:srgbClr val="2E2E2E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Heb je veertien prioriteiten? Dan heb je geen prioriteiten.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94944" y="816568"/>
            <a:ext cx="11960352" cy="14842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46"/>
              </a:lnSpc>
            </a:pPr>
            <a:r>
              <a:rPr lang="en-US" sz="5881" spc="-176">
                <a:solidFill>
                  <a:srgbClr val="5941FF"/>
                </a:solidFill>
                <a:latin typeface="Alyssum"/>
                <a:ea typeface="Alyssum"/>
                <a:cs typeface="Alyssum"/>
                <a:sym typeface="Alyssum"/>
              </a:rPr>
              <a:t>Je kunt veel doen. </a:t>
            </a:r>
          </a:p>
          <a:p>
            <a:pPr algn="l">
              <a:lnSpc>
                <a:spcPts val="5646"/>
              </a:lnSpc>
            </a:pPr>
            <a:r>
              <a:rPr lang="en-US" sz="5881" spc="-176">
                <a:solidFill>
                  <a:srgbClr val="2E2E2E"/>
                </a:solidFill>
                <a:latin typeface="Alyssum"/>
                <a:ea typeface="Alyssum"/>
                <a:cs typeface="Alyssum"/>
                <a:sym typeface="Alyssum"/>
              </a:rPr>
              <a:t>Maar wat ga je écht doen?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96274" y="3693478"/>
            <a:ext cx="709612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DOEL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147951" y="3693478"/>
            <a:ext cx="1067172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AANPAK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990880" y="3693478"/>
            <a:ext cx="1067619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KANAAL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313796" y="3693478"/>
            <a:ext cx="1615827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true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RESULTAAT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271074" y="3693478"/>
            <a:ext cx="840060" cy="53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START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58368" y="715554"/>
            <a:ext cx="8119872" cy="1536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1"/>
              </a:lnSpc>
            </a:pPr>
            <a:r>
              <a:rPr lang="en-US" sz="6626" spc="-198">
                <a:solidFill>
                  <a:srgbClr val="393BE7"/>
                </a:solidFill>
                <a:latin typeface="Alyssum"/>
                <a:ea typeface="Alyssum"/>
                <a:cs typeface="Alyssum"/>
                <a:sym typeface="Alyssum"/>
              </a:rPr>
              <a:t>Van prioriteiten naar </a:t>
            </a:r>
            <a:r>
              <a:rPr lang="en-US" sz="6626" spc="-198">
                <a:solidFill>
                  <a:srgbClr val="9A95FF"/>
                </a:solidFill>
                <a:latin typeface="Alyssum"/>
                <a:ea typeface="Alyssum"/>
                <a:cs typeface="Alyssum"/>
                <a:sym typeface="Alyssum"/>
              </a:rPr>
              <a:t>een jaar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714375" y="2705100"/>
            <a:ext cx="4048125" cy="390525"/>
          </a:xfrm>
          <a:custGeom>
            <a:avLst/>
            <a:gdLst/>
            <a:ahLst/>
            <a:cxnLst/>
            <a:rect r="r" b="b" t="t" l="l"/>
            <a:pathLst>
              <a:path h="390525" w="4048125">
                <a:moveTo>
                  <a:pt x="0" y="0"/>
                </a:moveTo>
                <a:lnTo>
                  <a:pt x="4048125" y="0"/>
                </a:lnTo>
                <a:lnTo>
                  <a:pt x="4048125" y="390525"/>
                </a:lnTo>
                <a:lnTo>
                  <a:pt x="0" y="3905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47" t="-34146" r="-705" b="-31707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47700" y="3000375"/>
            <a:ext cx="4143375" cy="857250"/>
          </a:xfrm>
          <a:custGeom>
            <a:avLst/>
            <a:gdLst/>
            <a:ahLst/>
            <a:cxnLst/>
            <a:rect r="r" b="b" t="t" l="l"/>
            <a:pathLst>
              <a:path h="857250" w="4143375">
                <a:moveTo>
                  <a:pt x="0" y="0"/>
                </a:moveTo>
                <a:lnTo>
                  <a:pt x="4143375" y="0"/>
                </a:lnTo>
                <a:lnTo>
                  <a:pt x="4143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96112" y="3210669"/>
            <a:ext cx="2468880" cy="194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7"/>
              </a:lnSpc>
            </a:pPr>
            <a:r>
              <a:rPr lang="en-US" sz="1167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belangrijkste campagne/project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47700" y="3638550"/>
            <a:ext cx="4143375" cy="866775"/>
          </a:xfrm>
          <a:custGeom>
            <a:avLst/>
            <a:gdLst/>
            <a:ahLst/>
            <a:cxnLst/>
            <a:rect r="r" b="b" t="t" l="l"/>
            <a:pathLst>
              <a:path h="866775" w="4143375">
                <a:moveTo>
                  <a:pt x="0" y="0"/>
                </a:moveTo>
                <a:lnTo>
                  <a:pt x="4143375" y="0"/>
                </a:lnTo>
                <a:lnTo>
                  <a:pt x="41433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96112" y="3868500"/>
            <a:ext cx="804672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doelgroep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47700" y="4286250"/>
            <a:ext cx="4143375" cy="857250"/>
          </a:xfrm>
          <a:custGeom>
            <a:avLst/>
            <a:gdLst/>
            <a:ahLst/>
            <a:cxnLst/>
            <a:rect r="r" b="b" t="t" l="l"/>
            <a:pathLst>
              <a:path h="857250" w="4143375">
                <a:moveTo>
                  <a:pt x="0" y="0"/>
                </a:moveTo>
                <a:lnTo>
                  <a:pt x="4143375" y="0"/>
                </a:lnTo>
                <a:lnTo>
                  <a:pt x="4143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96112" y="4506294"/>
            <a:ext cx="365760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doel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647700" y="4924425"/>
            <a:ext cx="4143375" cy="866775"/>
          </a:xfrm>
          <a:custGeom>
            <a:avLst/>
            <a:gdLst/>
            <a:ahLst/>
            <a:cxnLst/>
            <a:rect r="r" b="b" t="t" l="l"/>
            <a:pathLst>
              <a:path h="866775" w="4143375">
                <a:moveTo>
                  <a:pt x="0" y="0"/>
                </a:moveTo>
                <a:lnTo>
                  <a:pt x="4143375" y="0"/>
                </a:lnTo>
                <a:lnTo>
                  <a:pt x="41433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47700" y="5572125"/>
            <a:ext cx="4143375" cy="857250"/>
          </a:xfrm>
          <a:custGeom>
            <a:avLst/>
            <a:gdLst/>
            <a:ahLst/>
            <a:cxnLst/>
            <a:rect r="r" b="b" t="t" l="l"/>
            <a:pathLst>
              <a:path h="857250" w="4143375">
                <a:moveTo>
                  <a:pt x="0" y="0"/>
                </a:moveTo>
                <a:lnTo>
                  <a:pt x="4143375" y="0"/>
                </a:lnTo>
                <a:lnTo>
                  <a:pt x="4143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47700" y="6210300"/>
            <a:ext cx="4143375" cy="647700"/>
          </a:xfrm>
          <a:custGeom>
            <a:avLst/>
            <a:gdLst/>
            <a:ahLst/>
            <a:cxnLst/>
            <a:rect r="r" b="b" t="t" l="l"/>
            <a:pathLst>
              <a:path h="647700" w="4143375">
                <a:moveTo>
                  <a:pt x="0" y="0"/>
                </a:moveTo>
                <a:lnTo>
                  <a:pt x="4143375" y="0"/>
                </a:lnTo>
                <a:lnTo>
                  <a:pt x="4143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47700" y="6858000"/>
            <a:ext cx="4143375" cy="647700"/>
          </a:xfrm>
          <a:custGeom>
            <a:avLst/>
            <a:gdLst/>
            <a:ahLst/>
            <a:cxnLst/>
            <a:rect r="r" b="b" t="t" l="l"/>
            <a:pathLst>
              <a:path h="647700" w="4143375">
                <a:moveTo>
                  <a:pt x="0" y="0"/>
                </a:moveTo>
                <a:lnTo>
                  <a:pt x="4143375" y="0"/>
                </a:lnTo>
                <a:lnTo>
                  <a:pt x="4143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010150" y="2705100"/>
            <a:ext cx="4000500" cy="390525"/>
          </a:xfrm>
          <a:custGeom>
            <a:avLst/>
            <a:gdLst/>
            <a:ahLst/>
            <a:cxnLst/>
            <a:rect r="r" b="b" t="t" l="l"/>
            <a:pathLst>
              <a:path h="390525" w="4000500">
                <a:moveTo>
                  <a:pt x="0" y="0"/>
                </a:moveTo>
                <a:lnTo>
                  <a:pt x="4000500" y="0"/>
                </a:lnTo>
                <a:lnTo>
                  <a:pt x="4000500" y="390525"/>
                </a:lnTo>
                <a:lnTo>
                  <a:pt x="0" y="3905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38" t="-34146" r="-3333" b="-31707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000625" y="3000375"/>
            <a:ext cx="4143375" cy="857250"/>
          </a:xfrm>
          <a:custGeom>
            <a:avLst/>
            <a:gdLst/>
            <a:ahLst/>
            <a:cxnLst/>
            <a:rect r="r" b="b" t="t" l="l"/>
            <a:pathLst>
              <a:path h="857250" w="4143375">
                <a:moveTo>
                  <a:pt x="0" y="0"/>
                </a:moveTo>
                <a:lnTo>
                  <a:pt x="4143375" y="0"/>
                </a:lnTo>
                <a:lnTo>
                  <a:pt x="4143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5193792" y="3210669"/>
            <a:ext cx="2468880" cy="194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7"/>
              </a:lnSpc>
            </a:pPr>
            <a:r>
              <a:rPr lang="en-US" sz="1167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belangrijkste campagne/project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5000625" y="3638550"/>
            <a:ext cx="4143375" cy="866775"/>
          </a:xfrm>
          <a:custGeom>
            <a:avLst/>
            <a:gdLst/>
            <a:ahLst/>
            <a:cxnLst/>
            <a:rect r="r" b="b" t="t" l="l"/>
            <a:pathLst>
              <a:path h="866775" w="4143375">
                <a:moveTo>
                  <a:pt x="0" y="0"/>
                </a:moveTo>
                <a:lnTo>
                  <a:pt x="4143375" y="0"/>
                </a:lnTo>
                <a:lnTo>
                  <a:pt x="41433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5193792" y="3868500"/>
            <a:ext cx="804672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doelgroep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5000625" y="4286250"/>
            <a:ext cx="4143375" cy="857250"/>
          </a:xfrm>
          <a:custGeom>
            <a:avLst/>
            <a:gdLst/>
            <a:ahLst/>
            <a:cxnLst/>
            <a:rect r="r" b="b" t="t" l="l"/>
            <a:pathLst>
              <a:path h="857250" w="4143375">
                <a:moveTo>
                  <a:pt x="0" y="0"/>
                </a:moveTo>
                <a:lnTo>
                  <a:pt x="4143375" y="0"/>
                </a:lnTo>
                <a:lnTo>
                  <a:pt x="4143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5000625" y="4924425"/>
            <a:ext cx="4143375" cy="866775"/>
          </a:xfrm>
          <a:custGeom>
            <a:avLst/>
            <a:gdLst/>
            <a:ahLst/>
            <a:cxnLst/>
            <a:rect r="r" b="b" t="t" l="l"/>
            <a:pathLst>
              <a:path h="866775" w="4143375">
                <a:moveTo>
                  <a:pt x="0" y="0"/>
                </a:moveTo>
                <a:lnTo>
                  <a:pt x="4143375" y="0"/>
                </a:lnTo>
                <a:lnTo>
                  <a:pt x="41433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5000625" y="5572125"/>
            <a:ext cx="4143375" cy="857250"/>
          </a:xfrm>
          <a:custGeom>
            <a:avLst/>
            <a:gdLst/>
            <a:ahLst/>
            <a:cxnLst/>
            <a:rect r="r" b="b" t="t" l="l"/>
            <a:pathLst>
              <a:path h="857250" w="4143375">
                <a:moveTo>
                  <a:pt x="0" y="0"/>
                </a:moveTo>
                <a:lnTo>
                  <a:pt x="4143375" y="0"/>
                </a:lnTo>
                <a:lnTo>
                  <a:pt x="4143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5000625" y="6210300"/>
            <a:ext cx="4143375" cy="647700"/>
          </a:xfrm>
          <a:custGeom>
            <a:avLst/>
            <a:gdLst/>
            <a:ahLst/>
            <a:cxnLst/>
            <a:rect r="r" b="b" t="t" l="l"/>
            <a:pathLst>
              <a:path h="647700" w="4143375">
                <a:moveTo>
                  <a:pt x="0" y="0"/>
                </a:moveTo>
                <a:lnTo>
                  <a:pt x="4143375" y="0"/>
                </a:lnTo>
                <a:lnTo>
                  <a:pt x="4143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5000625" y="6858000"/>
            <a:ext cx="4143375" cy="647700"/>
          </a:xfrm>
          <a:custGeom>
            <a:avLst/>
            <a:gdLst/>
            <a:ahLst/>
            <a:cxnLst/>
            <a:rect r="r" b="b" t="t" l="l"/>
            <a:pathLst>
              <a:path h="647700" w="4143375">
                <a:moveTo>
                  <a:pt x="0" y="0"/>
                </a:moveTo>
                <a:lnTo>
                  <a:pt x="4143375" y="0"/>
                </a:lnTo>
                <a:lnTo>
                  <a:pt x="4143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9258300" y="2705100"/>
            <a:ext cx="4000500" cy="390525"/>
          </a:xfrm>
          <a:custGeom>
            <a:avLst/>
            <a:gdLst/>
            <a:ahLst/>
            <a:cxnLst/>
            <a:rect r="r" b="b" t="t" l="l"/>
            <a:pathLst>
              <a:path h="390525" w="4000500">
                <a:moveTo>
                  <a:pt x="0" y="0"/>
                </a:moveTo>
                <a:lnTo>
                  <a:pt x="4000500" y="0"/>
                </a:lnTo>
                <a:lnTo>
                  <a:pt x="4000500" y="390525"/>
                </a:lnTo>
                <a:lnTo>
                  <a:pt x="0" y="39052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857" t="-34146" r="-714" b="-31707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9144000" y="3000375"/>
            <a:ext cx="4143375" cy="857250"/>
          </a:xfrm>
          <a:custGeom>
            <a:avLst/>
            <a:gdLst/>
            <a:ahLst/>
            <a:cxnLst/>
            <a:rect r="r" b="b" t="t" l="l"/>
            <a:pathLst>
              <a:path h="857250" w="4143375">
                <a:moveTo>
                  <a:pt x="0" y="0"/>
                </a:moveTo>
                <a:lnTo>
                  <a:pt x="4143375" y="0"/>
                </a:lnTo>
                <a:lnTo>
                  <a:pt x="4143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9418320" y="3210669"/>
            <a:ext cx="2468880" cy="194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7"/>
              </a:lnSpc>
            </a:pPr>
            <a:r>
              <a:rPr lang="en-US" sz="1167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belangrijkste campagne/project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9144000" y="3638550"/>
            <a:ext cx="4143375" cy="866775"/>
          </a:xfrm>
          <a:custGeom>
            <a:avLst/>
            <a:gdLst/>
            <a:ahLst/>
            <a:cxnLst/>
            <a:rect r="r" b="b" t="t" l="l"/>
            <a:pathLst>
              <a:path h="866775" w="4143375">
                <a:moveTo>
                  <a:pt x="0" y="0"/>
                </a:moveTo>
                <a:lnTo>
                  <a:pt x="4143375" y="0"/>
                </a:lnTo>
                <a:lnTo>
                  <a:pt x="41433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9418320" y="3868500"/>
            <a:ext cx="804672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doelgroep</a:t>
            </a:r>
          </a:p>
        </p:txBody>
      </p:sp>
      <p:sp>
        <p:nvSpPr>
          <p:cNvPr name="Freeform 30" id="30"/>
          <p:cNvSpPr/>
          <p:nvPr/>
        </p:nvSpPr>
        <p:spPr>
          <a:xfrm flipH="false" flipV="false" rot="0">
            <a:off x="9144000" y="4286250"/>
            <a:ext cx="4143375" cy="857250"/>
          </a:xfrm>
          <a:custGeom>
            <a:avLst/>
            <a:gdLst/>
            <a:ahLst/>
            <a:cxnLst/>
            <a:rect r="r" b="b" t="t" l="l"/>
            <a:pathLst>
              <a:path h="857250" w="4143375">
                <a:moveTo>
                  <a:pt x="0" y="0"/>
                </a:moveTo>
                <a:lnTo>
                  <a:pt x="4143375" y="0"/>
                </a:lnTo>
                <a:lnTo>
                  <a:pt x="4143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9418320" y="4506294"/>
            <a:ext cx="365760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doel</a:t>
            </a:r>
          </a:p>
        </p:txBody>
      </p:sp>
      <p:sp>
        <p:nvSpPr>
          <p:cNvPr name="Freeform 32" id="32"/>
          <p:cNvSpPr/>
          <p:nvPr/>
        </p:nvSpPr>
        <p:spPr>
          <a:xfrm flipH="false" flipV="false" rot="0">
            <a:off x="9144000" y="4924425"/>
            <a:ext cx="4143375" cy="866775"/>
          </a:xfrm>
          <a:custGeom>
            <a:avLst/>
            <a:gdLst/>
            <a:ahLst/>
            <a:cxnLst/>
            <a:rect r="r" b="b" t="t" l="l"/>
            <a:pathLst>
              <a:path h="866775" w="4143375">
                <a:moveTo>
                  <a:pt x="0" y="0"/>
                </a:moveTo>
                <a:lnTo>
                  <a:pt x="4143375" y="0"/>
                </a:lnTo>
                <a:lnTo>
                  <a:pt x="41433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9144000" y="5572125"/>
            <a:ext cx="4143375" cy="857250"/>
          </a:xfrm>
          <a:custGeom>
            <a:avLst/>
            <a:gdLst/>
            <a:ahLst/>
            <a:cxnLst/>
            <a:rect r="r" b="b" t="t" l="l"/>
            <a:pathLst>
              <a:path h="857250" w="4143375">
                <a:moveTo>
                  <a:pt x="0" y="0"/>
                </a:moveTo>
                <a:lnTo>
                  <a:pt x="4143375" y="0"/>
                </a:lnTo>
                <a:lnTo>
                  <a:pt x="4143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9144000" y="6210300"/>
            <a:ext cx="4143375" cy="647700"/>
          </a:xfrm>
          <a:custGeom>
            <a:avLst/>
            <a:gdLst/>
            <a:ahLst/>
            <a:cxnLst/>
            <a:rect r="r" b="b" t="t" l="l"/>
            <a:pathLst>
              <a:path h="647700" w="4143375">
                <a:moveTo>
                  <a:pt x="0" y="0"/>
                </a:moveTo>
                <a:lnTo>
                  <a:pt x="4143375" y="0"/>
                </a:lnTo>
                <a:lnTo>
                  <a:pt x="414337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6148304" y="310325"/>
            <a:ext cx="1436751" cy="1436751"/>
          </a:xfrm>
          <a:custGeom>
            <a:avLst/>
            <a:gdLst/>
            <a:ahLst/>
            <a:cxnLst/>
            <a:rect r="r" b="b" t="t" l="l"/>
            <a:pathLst>
              <a:path h="1436751" w="1436751">
                <a:moveTo>
                  <a:pt x="0" y="0"/>
                </a:moveTo>
                <a:lnTo>
                  <a:pt x="1436751" y="0"/>
                </a:lnTo>
                <a:lnTo>
                  <a:pt x="1436751" y="1436750"/>
                </a:lnTo>
                <a:lnTo>
                  <a:pt x="0" y="143675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0" t="0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2578608" y="2748915"/>
            <a:ext cx="347472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b="true" sz="2124">
                <a:solidFill>
                  <a:srgbClr val="280F9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Q1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821424" y="2748915"/>
            <a:ext cx="384048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b="true" sz="2124">
                <a:solidFill>
                  <a:srgbClr val="280F9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Q2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1064240" y="2748915"/>
            <a:ext cx="384048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9"/>
              </a:lnSpc>
            </a:pPr>
            <a:r>
              <a:rPr lang="en-US" b="true" sz="2124">
                <a:solidFill>
                  <a:srgbClr val="280F9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Q3</a:t>
            </a:r>
          </a:p>
        </p:txBody>
      </p:sp>
      <p:sp>
        <p:nvSpPr>
          <p:cNvPr name="Freeform 39" id="39"/>
          <p:cNvSpPr/>
          <p:nvPr/>
        </p:nvSpPr>
        <p:spPr>
          <a:xfrm flipH="false" flipV="false" rot="0">
            <a:off x="13420725" y="2710815"/>
            <a:ext cx="4000500" cy="390525"/>
          </a:xfrm>
          <a:custGeom>
            <a:avLst/>
            <a:gdLst/>
            <a:ahLst/>
            <a:cxnLst/>
            <a:rect r="r" b="b" t="t" l="l"/>
            <a:pathLst>
              <a:path h="390525" w="4000500">
                <a:moveTo>
                  <a:pt x="0" y="0"/>
                </a:moveTo>
                <a:lnTo>
                  <a:pt x="4000500" y="0"/>
                </a:lnTo>
                <a:lnTo>
                  <a:pt x="4000500" y="390525"/>
                </a:lnTo>
                <a:lnTo>
                  <a:pt x="0" y="39052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2857" t="-34146" r="-714" b="-31707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15288768" y="2748915"/>
            <a:ext cx="384048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06"/>
              </a:lnSpc>
            </a:pPr>
            <a:r>
              <a:rPr lang="en-US" b="true" sz="2088">
                <a:solidFill>
                  <a:srgbClr val="280F91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Q4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3679424" y="3210669"/>
            <a:ext cx="2468880" cy="194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7"/>
              </a:lnSpc>
            </a:pPr>
            <a:r>
              <a:rPr lang="en-US" sz="1167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belangrijkste campagne/project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3679424" y="3868500"/>
            <a:ext cx="804672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doelgroep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5193792" y="4506294"/>
            <a:ext cx="365760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doel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3679424" y="4506294"/>
            <a:ext cx="365760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doel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896112" y="5144088"/>
            <a:ext cx="274320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KPI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5193792" y="5144088"/>
            <a:ext cx="274320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KPI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9418320" y="5144088"/>
            <a:ext cx="274320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KPI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3679424" y="5144088"/>
            <a:ext cx="274320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KPI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896112" y="5761308"/>
            <a:ext cx="1700784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belangrijkste kanalen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5193792" y="5761308"/>
            <a:ext cx="1700784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belangrijkste kanalen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9418320" y="5761308"/>
            <a:ext cx="1700784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belangrijkste kanalen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3679424" y="5761308"/>
            <a:ext cx="1700784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belangrijkste kanalen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896112" y="6389352"/>
            <a:ext cx="566928" cy="194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7"/>
              </a:lnSpc>
            </a:pPr>
            <a:r>
              <a:rPr lang="en-US" sz="1167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budget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5193792" y="6389352"/>
            <a:ext cx="566928" cy="194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7"/>
              </a:lnSpc>
            </a:pPr>
            <a:r>
              <a:rPr lang="en-US" sz="1167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budget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9418320" y="6389352"/>
            <a:ext cx="566928" cy="194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7"/>
              </a:lnSpc>
            </a:pPr>
            <a:r>
              <a:rPr lang="en-US" sz="1167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budget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3679424" y="6389352"/>
            <a:ext cx="566928" cy="194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17"/>
              </a:lnSpc>
            </a:pPr>
            <a:r>
              <a:rPr lang="en-US" sz="1167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budget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896112" y="7036896"/>
            <a:ext cx="731520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eigenaar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5193792" y="7036896"/>
            <a:ext cx="731520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eigenaar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9418320" y="7036896"/>
            <a:ext cx="731520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eigenaar</a:t>
            </a:r>
          </a:p>
        </p:txBody>
      </p:sp>
      <p:sp>
        <p:nvSpPr>
          <p:cNvPr name="TextBox 60" id="60"/>
          <p:cNvSpPr txBox="true"/>
          <p:nvPr/>
        </p:nvSpPr>
        <p:spPr>
          <a:xfrm rot="0">
            <a:off x="13679424" y="7036896"/>
            <a:ext cx="731520" cy="184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63"/>
              </a:lnSpc>
            </a:pPr>
            <a:r>
              <a:rPr lang="en-US" sz="1202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eigenaar</a:t>
            </a:r>
          </a:p>
        </p:txBody>
      </p:sp>
      <p:sp>
        <p:nvSpPr>
          <p:cNvPr name="TextBox 61" id="61"/>
          <p:cNvSpPr txBox="true"/>
          <p:nvPr/>
        </p:nvSpPr>
        <p:spPr>
          <a:xfrm rot="0">
            <a:off x="896112" y="7924609"/>
            <a:ext cx="5797296" cy="22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93"/>
              </a:lnSpc>
            </a:pPr>
            <a:r>
              <a:rPr lang="en-US" sz="1379" b="true">
                <a:solidFill>
                  <a:srgbClr val="393BE7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commerciële momenten, events, launches of seizoensinvloeden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6429375"/>
            <a:ext cx="18288000" cy="3857625"/>
          </a:xfrm>
          <a:custGeom>
            <a:avLst/>
            <a:gdLst/>
            <a:ahLst/>
            <a:cxnLst/>
            <a:rect r="r" b="b" t="t" l="l"/>
            <a:pathLst>
              <a:path h="3857625" w="18288000">
                <a:moveTo>
                  <a:pt x="0" y="0"/>
                </a:moveTo>
                <a:lnTo>
                  <a:pt x="18288000" y="0"/>
                </a:lnTo>
                <a:lnTo>
                  <a:pt x="18288000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544925" y="428625"/>
            <a:ext cx="1095375" cy="857250"/>
          </a:xfrm>
          <a:custGeom>
            <a:avLst/>
            <a:gdLst/>
            <a:ahLst/>
            <a:cxnLst/>
            <a:rect r="r" b="b" t="t" l="l"/>
            <a:pathLst>
              <a:path h="857250" w="1095375">
                <a:moveTo>
                  <a:pt x="0" y="0"/>
                </a:moveTo>
                <a:lnTo>
                  <a:pt x="1095375" y="0"/>
                </a:lnTo>
                <a:lnTo>
                  <a:pt x="1095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7192625" y="1714500"/>
            <a:ext cx="228600" cy="4933950"/>
          </a:xfrm>
          <a:custGeom>
            <a:avLst/>
            <a:gdLst/>
            <a:ahLst/>
            <a:cxnLst/>
            <a:rect r="r" b="b" t="t" l="l"/>
            <a:pathLst>
              <a:path h="4933950" w="228600">
                <a:moveTo>
                  <a:pt x="0" y="0"/>
                </a:moveTo>
                <a:lnTo>
                  <a:pt x="228600" y="0"/>
                </a:lnTo>
                <a:lnTo>
                  <a:pt x="228600" y="4933950"/>
                </a:lnTo>
                <a:lnTo>
                  <a:pt x="0" y="49339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43025" y="6810375"/>
            <a:ext cx="1743075" cy="47625"/>
          </a:xfrm>
          <a:custGeom>
            <a:avLst/>
            <a:gdLst/>
            <a:ahLst/>
            <a:cxnLst/>
            <a:rect r="r" b="b" t="t" l="l"/>
            <a:pathLst>
              <a:path h="47625" w="1743075">
                <a:moveTo>
                  <a:pt x="0" y="0"/>
                </a:moveTo>
                <a:lnTo>
                  <a:pt x="1743075" y="0"/>
                </a:lnTo>
                <a:lnTo>
                  <a:pt x="1743075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185" t="-360000" r="-10382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636240" y="7036880"/>
            <a:ext cx="2011680" cy="2011680"/>
          </a:xfrm>
          <a:custGeom>
            <a:avLst/>
            <a:gdLst/>
            <a:ahLst/>
            <a:cxnLst/>
            <a:rect r="r" b="b" t="t" l="l"/>
            <a:pathLst>
              <a:path h="2011680" w="2011680">
                <a:moveTo>
                  <a:pt x="0" y="0"/>
                </a:moveTo>
                <a:lnTo>
                  <a:pt x="2011680" y="0"/>
                </a:lnTo>
                <a:lnTo>
                  <a:pt x="2011680" y="2011680"/>
                </a:lnTo>
                <a:lnTo>
                  <a:pt x="0" y="20116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438775" y="9429750"/>
            <a:ext cx="12201525" cy="219075"/>
          </a:xfrm>
          <a:custGeom>
            <a:avLst/>
            <a:gdLst/>
            <a:ahLst/>
            <a:cxnLst/>
            <a:rect r="r" b="b" t="t" l="l"/>
            <a:pathLst>
              <a:path h="219075" w="12201525">
                <a:moveTo>
                  <a:pt x="0" y="0"/>
                </a:moveTo>
                <a:lnTo>
                  <a:pt x="12201525" y="0"/>
                </a:lnTo>
                <a:lnTo>
                  <a:pt x="12201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449444" y="428625"/>
            <a:ext cx="7321994" cy="3992095"/>
          </a:xfrm>
          <a:custGeom>
            <a:avLst/>
            <a:gdLst/>
            <a:ahLst/>
            <a:cxnLst/>
            <a:rect r="r" b="b" t="t" l="l"/>
            <a:pathLst>
              <a:path h="3992095" w="7321994">
                <a:moveTo>
                  <a:pt x="0" y="0"/>
                </a:moveTo>
                <a:lnTo>
                  <a:pt x="7321994" y="0"/>
                </a:lnTo>
                <a:lnTo>
                  <a:pt x="7321994" y="3992095"/>
                </a:lnTo>
                <a:lnTo>
                  <a:pt x="0" y="399209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316736" y="4668370"/>
            <a:ext cx="14301216" cy="1658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89"/>
              </a:lnSpc>
            </a:pPr>
            <a:r>
              <a:rPr lang="en-US" sz="6520">
                <a:solidFill>
                  <a:srgbClr val="5A45D8"/>
                </a:solidFill>
                <a:latin typeface="Alyssum"/>
                <a:ea typeface="Alyssum"/>
                <a:cs typeface="Alyssum"/>
                <a:sym typeface="Alyssum"/>
              </a:rPr>
              <a:t>En nu je plan</a:t>
            </a:r>
          </a:p>
          <a:p>
            <a:pPr algn="l">
              <a:lnSpc>
                <a:spcPts val="6389"/>
              </a:lnSpc>
            </a:pPr>
            <a:r>
              <a:rPr lang="en-US" sz="6520">
                <a:solidFill>
                  <a:srgbClr val="5A45D8"/>
                </a:solidFill>
                <a:latin typeface="Alyssum"/>
                <a:ea typeface="Alyssum"/>
                <a:cs typeface="Alyssum"/>
                <a:sym typeface="Alyssum"/>
              </a:rPr>
              <a:t>concreet maken per kanaal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16736" y="7293931"/>
            <a:ext cx="10076688" cy="10642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50"/>
              </a:lnSpc>
            </a:pPr>
            <a:r>
              <a:rPr lang="en-US" sz="3400">
                <a:solidFill>
                  <a:srgbClr val="3D3D3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Via </a:t>
            </a:r>
            <a:r>
              <a:rPr lang="en-US" sz="3400" u="sng" b="true">
                <a:solidFill>
                  <a:srgbClr val="5A45D8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https://www brandrelevant.nl/downloads</a:t>
            </a:r>
          </a:p>
          <a:p>
            <a:pPr algn="l">
              <a:lnSpc>
                <a:spcPts val="4250"/>
              </a:lnSpc>
            </a:pPr>
            <a:r>
              <a:rPr lang="en-US" sz="3400" u="none">
                <a:solidFill>
                  <a:srgbClr val="3D3D3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vind je een kalender-template om in te vullen.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31520" y="9389137"/>
            <a:ext cx="4370832" cy="2652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9"/>
              </a:lnSpc>
            </a:pPr>
            <a:r>
              <a:rPr lang="en-US" sz="1557" b="true">
                <a:solidFill>
                  <a:srgbClr val="5A45D8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Marketingstrategie | Coaching | Workshops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68096" y="653183"/>
            <a:ext cx="11759184" cy="30572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988"/>
              </a:lnSpc>
            </a:pPr>
            <a:r>
              <a:rPr lang="en-US" sz="5988" spc="-119">
                <a:solidFill>
                  <a:srgbClr val="5941FF"/>
                </a:solidFill>
                <a:latin typeface="Alyssum"/>
                <a:ea typeface="Alyssum"/>
                <a:cs typeface="Alyssum"/>
                <a:sym typeface="Alyssum"/>
              </a:rPr>
              <a:t>Een jaarplan is </a:t>
            </a:r>
          </a:p>
          <a:p>
            <a:pPr algn="l">
              <a:lnSpc>
                <a:spcPts val="5988"/>
              </a:lnSpc>
            </a:pPr>
            <a:r>
              <a:rPr lang="en-US" sz="5988" spc="-119">
                <a:solidFill>
                  <a:srgbClr val="5941FF"/>
                </a:solidFill>
                <a:latin typeface="Alyssum"/>
                <a:ea typeface="Alyssum"/>
                <a:cs typeface="Alyssum"/>
                <a:sym typeface="Alyssum"/>
              </a:rPr>
              <a:t>geen document </a:t>
            </a:r>
          </a:p>
          <a:p>
            <a:pPr algn="l">
              <a:lnSpc>
                <a:spcPts val="5988"/>
              </a:lnSpc>
            </a:pPr>
            <a:r>
              <a:rPr lang="en-US" sz="5988" spc="-119">
                <a:solidFill>
                  <a:srgbClr val="3CDA7D"/>
                </a:solidFill>
                <a:latin typeface="Alyssum"/>
                <a:ea typeface="Alyssum"/>
                <a:cs typeface="Alyssum"/>
                <a:sym typeface="Alyssum"/>
              </a:rPr>
              <a:t>dat je in januari dichtklapt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68096" y="3897525"/>
            <a:ext cx="6364224" cy="1002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69"/>
              </a:lnSpc>
            </a:pPr>
            <a:r>
              <a:rPr lang="en-US" sz="2053" b="true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Plan vooraf wanneer je kijkt of je aanpak werkt. </a:t>
            </a:r>
          </a:p>
          <a:p>
            <a:pPr algn="l">
              <a:lnSpc>
                <a:spcPts val="2669"/>
              </a:lnSpc>
            </a:pPr>
            <a:r>
              <a:rPr lang="en-US" sz="2053" b="true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Anders wordt evalueren iets wat je doet als </a:t>
            </a:r>
          </a:p>
          <a:p>
            <a:pPr algn="l">
              <a:lnSpc>
                <a:spcPts val="2669"/>
              </a:lnSpc>
            </a:pPr>
            <a:r>
              <a:rPr lang="en-US" sz="2053" b="true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het jaar alweer voorbij is.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742950" y="5143500"/>
            <a:ext cx="5353050" cy="552450"/>
          </a:xfrm>
          <a:custGeom>
            <a:avLst/>
            <a:gdLst/>
            <a:ahLst/>
            <a:cxnLst/>
            <a:rect r="r" b="b" t="t" l="l"/>
            <a:pathLst>
              <a:path h="552450" w="5353050">
                <a:moveTo>
                  <a:pt x="0" y="0"/>
                </a:moveTo>
                <a:lnTo>
                  <a:pt x="5353050" y="0"/>
                </a:lnTo>
                <a:lnTo>
                  <a:pt x="5353050" y="552450"/>
                </a:lnTo>
                <a:lnTo>
                  <a:pt x="0" y="5524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79" t="0" r="0" b="-17241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97280" y="5276312"/>
            <a:ext cx="4626864" cy="2913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6"/>
              </a:lnSpc>
            </a:pPr>
            <a:r>
              <a:rPr lang="en-US" b="true" sz="1805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DEZE KPI'S BEKIJKEN WE MAANDLIJKS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47700" y="5572125"/>
            <a:ext cx="5448300" cy="2571750"/>
          </a:xfrm>
          <a:custGeom>
            <a:avLst/>
            <a:gdLst/>
            <a:ahLst/>
            <a:cxnLst/>
            <a:rect r="r" b="b" t="t" l="l"/>
            <a:pathLst>
              <a:path h="2571750" w="5448300">
                <a:moveTo>
                  <a:pt x="0" y="0"/>
                </a:moveTo>
                <a:lnTo>
                  <a:pt x="5448300" y="0"/>
                </a:lnTo>
                <a:lnTo>
                  <a:pt x="54483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85850" y="6210300"/>
            <a:ext cx="4800600" cy="219075"/>
          </a:xfrm>
          <a:custGeom>
            <a:avLst/>
            <a:gdLst/>
            <a:ahLst/>
            <a:cxnLst/>
            <a:rect r="r" b="b" t="t" l="l"/>
            <a:pathLst>
              <a:path h="219075" w="4800600">
                <a:moveTo>
                  <a:pt x="0" y="0"/>
                </a:moveTo>
                <a:lnTo>
                  <a:pt x="4800600" y="0"/>
                </a:lnTo>
                <a:lnTo>
                  <a:pt x="4800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85850" y="6638925"/>
            <a:ext cx="4800600" cy="219075"/>
          </a:xfrm>
          <a:custGeom>
            <a:avLst/>
            <a:gdLst/>
            <a:ahLst/>
            <a:cxnLst/>
            <a:rect r="r" b="b" t="t" l="l"/>
            <a:pathLst>
              <a:path h="219075" w="4800600">
                <a:moveTo>
                  <a:pt x="0" y="0"/>
                </a:moveTo>
                <a:lnTo>
                  <a:pt x="4800600" y="0"/>
                </a:lnTo>
                <a:lnTo>
                  <a:pt x="4800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85850" y="7286625"/>
            <a:ext cx="4800600" cy="219075"/>
          </a:xfrm>
          <a:custGeom>
            <a:avLst/>
            <a:gdLst/>
            <a:ahLst/>
            <a:cxnLst/>
            <a:rect r="r" b="b" t="t" l="l"/>
            <a:pathLst>
              <a:path h="219075" w="4800600">
                <a:moveTo>
                  <a:pt x="0" y="0"/>
                </a:moveTo>
                <a:lnTo>
                  <a:pt x="4800600" y="0"/>
                </a:lnTo>
                <a:lnTo>
                  <a:pt x="48006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448425" y="5143500"/>
            <a:ext cx="5362575" cy="552450"/>
          </a:xfrm>
          <a:custGeom>
            <a:avLst/>
            <a:gdLst/>
            <a:ahLst/>
            <a:cxnLst/>
            <a:rect r="r" b="b" t="t" l="l"/>
            <a:pathLst>
              <a:path h="552450" w="5362575">
                <a:moveTo>
                  <a:pt x="0" y="0"/>
                </a:moveTo>
                <a:lnTo>
                  <a:pt x="5362575" y="0"/>
                </a:lnTo>
                <a:lnTo>
                  <a:pt x="5362575" y="552450"/>
                </a:lnTo>
                <a:lnTo>
                  <a:pt x="0" y="5524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664" t="0" r="-3197" b="-17241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6821424" y="5280624"/>
            <a:ext cx="4590288" cy="282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54"/>
              </a:lnSpc>
            </a:pPr>
            <a:r>
              <a:rPr lang="en-US" b="true" sz="1734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IEDER KWARTAAL BEANTWOORDEN WE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6305550" y="5572125"/>
            <a:ext cx="5676900" cy="2571750"/>
          </a:xfrm>
          <a:custGeom>
            <a:avLst/>
            <a:gdLst/>
            <a:ahLst/>
            <a:cxnLst/>
            <a:rect r="r" b="b" t="t" l="l"/>
            <a:pathLst>
              <a:path h="2571750" w="5676900">
                <a:moveTo>
                  <a:pt x="0" y="0"/>
                </a:moveTo>
                <a:lnTo>
                  <a:pt x="5676900" y="0"/>
                </a:lnTo>
                <a:lnTo>
                  <a:pt x="56769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858000" y="5990249"/>
            <a:ext cx="3163824" cy="15347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1"/>
              </a:lnSpc>
            </a:pPr>
            <a:r>
              <a:rPr lang="en-US" sz="1734">
                <a:solidFill>
                  <a:srgbClr val="100F0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Liggen we op koers? </a:t>
            </a:r>
          </a:p>
          <a:p>
            <a:pPr algn="l">
              <a:lnSpc>
                <a:spcPts val="3121"/>
              </a:lnSpc>
            </a:pPr>
            <a:r>
              <a:rPr lang="en-US" sz="1734">
                <a:solidFill>
                  <a:srgbClr val="100F0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Wat werkt aantoonbaar? </a:t>
            </a:r>
          </a:p>
          <a:p>
            <a:pPr algn="l">
              <a:lnSpc>
                <a:spcPts val="3121"/>
              </a:lnSpc>
            </a:pPr>
            <a:r>
              <a:rPr lang="en-US" sz="1734">
                <a:solidFill>
                  <a:srgbClr val="100F0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Wat stoppen we? </a:t>
            </a:r>
          </a:p>
          <a:p>
            <a:pPr algn="l">
              <a:lnSpc>
                <a:spcPts val="3121"/>
              </a:lnSpc>
            </a:pPr>
            <a:r>
              <a:rPr lang="en-US" sz="1734">
                <a:solidFill>
                  <a:srgbClr val="100F0D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Waar investeren we meer in?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2134850" y="5143500"/>
            <a:ext cx="5381625" cy="552450"/>
          </a:xfrm>
          <a:custGeom>
            <a:avLst/>
            <a:gdLst/>
            <a:ahLst/>
            <a:cxnLst/>
            <a:rect r="r" b="b" t="t" l="l"/>
            <a:pathLst>
              <a:path h="552450" w="5381625">
                <a:moveTo>
                  <a:pt x="0" y="0"/>
                </a:moveTo>
                <a:lnTo>
                  <a:pt x="5381625" y="0"/>
                </a:lnTo>
                <a:lnTo>
                  <a:pt x="5381625" y="552450"/>
                </a:lnTo>
                <a:lnTo>
                  <a:pt x="0" y="55245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008" t="0" r="-2300" b="-17241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2435840" y="5271324"/>
            <a:ext cx="4718304" cy="2918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00"/>
              </a:lnSpc>
            </a:pPr>
            <a:r>
              <a:rPr lang="en-US" b="true" sz="1769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ONZE VASTE EVALUATIMOMENTEN ZIJN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1972925" y="5572125"/>
            <a:ext cx="5667375" cy="2571750"/>
          </a:xfrm>
          <a:custGeom>
            <a:avLst/>
            <a:gdLst/>
            <a:ahLst/>
            <a:cxnLst/>
            <a:rect r="r" b="b" t="t" l="l"/>
            <a:pathLst>
              <a:path h="2571750" w="5667375">
                <a:moveTo>
                  <a:pt x="0" y="0"/>
                </a:moveTo>
                <a:lnTo>
                  <a:pt x="5667375" y="0"/>
                </a:lnTo>
                <a:lnTo>
                  <a:pt x="566737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2710160" y="6380501"/>
            <a:ext cx="512064" cy="511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0"/>
              </a:lnSpc>
            </a:pPr>
            <a:r>
              <a:rPr lang="en-US" sz="3223" b="true">
                <a:solidFill>
                  <a:srgbClr val="5941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Q1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898880" y="6384813"/>
            <a:ext cx="566928" cy="502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98"/>
              </a:lnSpc>
            </a:pPr>
            <a:r>
              <a:rPr lang="en-US" sz="3152" b="true">
                <a:solidFill>
                  <a:srgbClr val="5941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Q2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142464" y="6380501"/>
            <a:ext cx="566928" cy="511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0"/>
              </a:lnSpc>
            </a:pPr>
            <a:r>
              <a:rPr lang="en-US" sz="3223" b="true">
                <a:solidFill>
                  <a:srgbClr val="5941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Q3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6367760" y="6380275"/>
            <a:ext cx="585216" cy="5119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44"/>
              </a:lnSpc>
            </a:pPr>
            <a:r>
              <a:rPr lang="en-US" sz="3187" b="true">
                <a:solidFill>
                  <a:srgbClr val="5941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Q4</a:t>
            </a:r>
          </a:p>
        </p:txBody>
      </p:sp>
      <p:sp>
        <p:nvSpPr>
          <p:cNvPr name="Freeform 22" id="22"/>
          <p:cNvSpPr/>
          <p:nvPr/>
        </p:nvSpPr>
        <p:spPr>
          <a:xfrm flipH="false" flipV="false" rot="0">
            <a:off x="12401550" y="7067550"/>
            <a:ext cx="1104900" cy="219075"/>
          </a:xfrm>
          <a:custGeom>
            <a:avLst/>
            <a:gdLst/>
            <a:ahLst/>
            <a:cxnLst/>
            <a:rect r="r" b="b" t="t" l="l"/>
            <a:pathLst>
              <a:path h="219075" w="1104900">
                <a:moveTo>
                  <a:pt x="0" y="0"/>
                </a:moveTo>
                <a:lnTo>
                  <a:pt x="1104900" y="0"/>
                </a:lnTo>
                <a:lnTo>
                  <a:pt x="110490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3496925" y="7067550"/>
            <a:ext cx="1314450" cy="219075"/>
          </a:xfrm>
          <a:custGeom>
            <a:avLst/>
            <a:gdLst/>
            <a:ahLst/>
            <a:cxnLst/>
            <a:rect r="r" b="b" t="t" l="l"/>
            <a:pathLst>
              <a:path h="219075" w="1314450">
                <a:moveTo>
                  <a:pt x="0" y="0"/>
                </a:moveTo>
                <a:lnTo>
                  <a:pt x="1314450" y="0"/>
                </a:lnTo>
                <a:lnTo>
                  <a:pt x="1314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4801850" y="7067550"/>
            <a:ext cx="1314450" cy="219075"/>
          </a:xfrm>
          <a:custGeom>
            <a:avLst/>
            <a:gdLst/>
            <a:ahLst/>
            <a:cxnLst/>
            <a:rect r="r" b="b" t="t" l="l"/>
            <a:pathLst>
              <a:path h="219075" w="1314450">
                <a:moveTo>
                  <a:pt x="0" y="0"/>
                </a:moveTo>
                <a:lnTo>
                  <a:pt x="1314450" y="0"/>
                </a:lnTo>
                <a:lnTo>
                  <a:pt x="1314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6106775" y="7067550"/>
            <a:ext cx="1095375" cy="219075"/>
          </a:xfrm>
          <a:custGeom>
            <a:avLst/>
            <a:gdLst/>
            <a:ahLst/>
            <a:cxnLst/>
            <a:rect r="r" b="b" t="t" l="l"/>
            <a:pathLst>
              <a:path h="219075" w="1095375">
                <a:moveTo>
                  <a:pt x="0" y="0"/>
                </a:moveTo>
                <a:lnTo>
                  <a:pt x="1095375" y="0"/>
                </a:lnTo>
                <a:lnTo>
                  <a:pt x="109537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733425" y="8267700"/>
            <a:ext cx="16792575" cy="904875"/>
          </a:xfrm>
          <a:custGeom>
            <a:avLst/>
            <a:gdLst/>
            <a:ahLst/>
            <a:cxnLst/>
            <a:rect r="r" b="b" t="t" l="l"/>
            <a:pathLst>
              <a:path h="904875" w="16792575">
                <a:moveTo>
                  <a:pt x="0" y="0"/>
                </a:moveTo>
                <a:lnTo>
                  <a:pt x="16792575" y="0"/>
                </a:lnTo>
                <a:lnTo>
                  <a:pt x="16792575" y="904875"/>
                </a:lnTo>
                <a:lnTo>
                  <a:pt x="0" y="904875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510" t="-13684" r="-680" b="-5263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2706624" y="8462562"/>
            <a:ext cx="12874752" cy="503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1"/>
              </a:lnSpc>
            </a:pPr>
            <a:r>
              <a:rPr lang="en-US" sz="3116" b="true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Welke beslissing wil je op basis van deze cijfers kunnen nemen?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996886" y="9210675"/>
            <a:ext cx="866775" cy="866775"/>
          </a:xfrm>
          <a:custGeom>
            <a:avLst/>
            <a:gdLst/>
            <a:ahLst/>
            <a:cxnLst/>
            <a:rect r="r" b="b" t="t" l="l"/>
            <a:pathLst>
              <a:path h="866775" w="866775">
                <a:moveTo>
                  <a:pt x="0" y="0"/>
                </a:moveTo>
                <a:lnTo>
                  <a:pt x="866776" y="0"/>
                </a:lnTo>
                <a:lnTo>
                  <a:pt x="866776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295781" y="9124950"/>
            <a:ext cx="16733520" cy="549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D4D4D"/>
                </a:solidFill>
                <a:latin typeface="Barlow"/>
                <a:ea typeface="Barlow"/>
                <a:cs typeface="Barlow"/>
                <a:sym typeface="Barlow"/>
              </a:rPr>
              <a:t>Jou staat een nobele taak te wachten dit jaar! Vergeet je niet de juiste interne partijen te betrekken om jouw plannen en resultaten mee te delen? </a:t>
            </a:r>
          </a:p>
          <a:p>
            <a:pPr algn="ctr">
              <a:lnSpc>
                <a:spcPts val="2239"/>
              </a:lnSpc>
            </a:pPr>
            <a:r>
              <a:rPr lang="en-US" sz="1599">
                <a:solidFill>
                  <a:srgbClr val="4D4D4D"/>
                </a:solidFill>
                <a:latin typeface="Barlow"/>
                <a:ea typeface="Barlow"/>
                <a:cs typeface="Barlow"/>
                <a:sym typeface="Barlow"/>
              </a:rPr>
              <a:t>Volgens onderzoek (zie Frambach) zijn de marketingafdelingen met macht, degenen die hun bijdrage intern verkondigen en cijfermatig onderbouwen.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86384" y="627812"/>
            <a:ext cx="12600432" cy="1605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00"/>
              </a:lnSpc>
            </a:pPr>
            <a:r>
              <a:rPr lang="en-US" sz="6200" spc="-124">
                <a:solidFill>
                  <a:srgbClr val="4B39B5"/>
                </a:solidFill>
                <a:latin typeface="Alyssum"/>
                <a:ea typeface="Alyssum"/>
                <a:cs typeface="Alyssum"/>
                <a:sym typeface="Alyssum"/>
              </a:rPr>
              <a:t>Plan gemaakt. </a:t>
            </a:r>
          </a:p>
          <a:p>
            <a:pPr algn="l">
              <a:lnSpc>
                <a:spcPts val="6200"/>
              </a:lnSpc>
            </a:pPr>
            <a:r>
              <a:rPr lang="en-US" sz="6200" spc="-124">
                <a:solidFill>
                  <a:srgbClr val="4B39B5"/>
                </a:solidFill>
                <a:latin typeface="Alyssum"/>
                <a:ea typeface="Alyssum"/>
                <a:cs typeface="Alyssum"/>
                <a:sym typeface="Alyssum"/>
              </a:rPr>
              <a:t>Nu moet het nog gebeuren.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86384" y="2389179"/>
            <a:ext cx="9921179" cy="1020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1"/>
              </a:lnSpc>
            </a:pPr>
            <a:r>
              <a:rPr lang="en-US" sz="2124" b="true">
                <a:solidFill>
                  <a:srgbClr val="39393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Een goed marketingjaarplan geeft richting. Maar de lastigste vragen ontstaan meestal daarna: waar geef je prioriteit aan, welke campagne werkt, waar besteed je budget aan en wanneer moet je bijsturen? 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781050" y="3752850"/>
            <a:ext cx="8020050" cy="800100"/>
          </a:xfrm>
          <a:custGeom>
            <a:avLst/>
            <a:gdLst/>
            <a:ahLst/>
            <a:cxnLst/>
            <a:rect r="r" b="b" t="t" l="l"/>
            <a:pathLst>
              <a:path h="800100" w="8020050">
                <a:moveTo>
                  <a:pt x="0" y="0"/>
                </a:moveTo>
                <a:lnTo>
                  <a:pt x="8020050" y="0"/>
                </a:lnTo>
                <a:lnTo>
                  <a:pt x="8020050" y="800100"/>
                </a:lnTo>
                <a:lnTo>
                  <a:pt x="0" y="800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62" t="-14285" r="-1662" b="-2023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871216" y="3928264"/>
            <a:ext cx="3822192" cy="4062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8"/>
              </a:lnSpc>
            </a:pPr>
            <a:r>
              <a:rPr lang="en-US" b="true" sz="2514">
                <a:solidFill>
                  <a:srgbClr val="FFFFFF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JAARPLANWORKSHOP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781050" y="4495800"/>
            <a:ext cx="8020050" cy="3533775"/>
          </a:xfrm>
          <a:custGeom>
            <a:avLst/>
            <a:gdLst/>
            <a:ahLst/>
            <a:cxnLst/>
            <a:rect r="r" b="b" t="t" l="l"/>
            <a:pathLst>
              <a:path h="3533775" w="8020050">
                <a:moveTo>
                  <a:pt x="0" y="0"/>
                </a:moveTo>
                <a:lnTo>
                  <a:pt x="8020050" y="0"/>
                </a:lnTo>
                <a:lnTo>
                  <a:pt x="8020050" y="3533775"/>
                </a:lnTo>
                <a:lnTo>
                  <a:pt x="0" y="35337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62" t="0" r="-1662" b="-3234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85850" y="6638925"/>
            <a:ext cx="7410450" cy="219075"/>
          </a:xfrm>
          <a:custGeom>
            <a:avLst/>
            <a:gdLst/>
            <a:ahLst/>
            <a:cxnLst/>
            <a:rect r="r" b="b" t="t" l="l"/>
            <a:pathLst>
              <a:path h="219075" w="7410450">
                <a:moveTo>
                  <a:pt x="0" y="0"/>
                </a:moveTo>
                <a:lnTo>
                  <a:pt x="7410450" y="0"/>
                </a:lnTo>
                <a:lnTo>
                  <a:pt x="7410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98448" y="6989445"/>
            <a:ext cx="5559552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49"/>
              </a:lnSpc>
            </a:pPr>
            <a:r>
              <a:rPr lang="en-US" sz="2124" b="true">
                <a:solidFill>
                  <a:srgbClr val="4B39B5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In 1 werksessie van losse ideeën naar een gezamenlijk marketingplan.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9144000" y="3752850"/>
            <a:ext cx="7991475" cy="800100"/>
          </a:xfrm>
          <a:custGeom>
            <a:avLst/>
            <a:gdLst/>
            <a:ahLst/>
            <a:cxnLst/>
            <a:rect r="r" b="b" t="t" l="l"/>
            <a:pathLst>
              <a:path h="800100" w="7991475">
                <a:moveTo>
                  <a:pt x="0" y="0"/>
                </a:moveTo>
                <a:lnTo>
                  <a:pt x="7991475" y="0"/>
                </a:lnTo>
                <a:lnTo>
                  <a:pt x="7991475" y="800100"/>
                </a:lnTo>
                <a:lnTo>
                  <a:pt x="0" y="8001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4285" r="-834" b="-20238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173968" y="3923952"/>
            <a:ext cx="3913632" cy="414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b="true" sz="2585">
                <a:solidFill>
                  <a:srgbClr val="100F0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MARKETINGCOACHING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9144000" y="4495800"/>
            <a:ext cx="7991475" cy="3533775"/>
          </a:xfrm>
          <a:custGeom>
            <a:avLst/>
            <a:gdLst/>
            <a:ahLst/>
            <a:cxnLst/>
            <a:rect r="r" b="b" t="t" l="l"/>
            <a:pathLst>
              <a:path h="3533775" w="7991475">
                <a:moveTo>
                  <a:pt x="0" y="0"/>
                </a:moveTo>
                <a:lnTo>
                  <a:pt x="7991475" y="0"/>
                </a:lnTo>
                <a:lnTo>
                  <a:pt x="7991475" y="3533775"/>
                </a:lnTo>
                <a:lnTo>
                  <a:pt x="0" y="35337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-834" b="-3234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353550" y="6638925"/>
            <a:ext cx="7410450" cy="219075"/>
          </a:xfrm>
          <a:custGeom>
            <a:avLst/>
            <a:gdLst/>
            <a:ahLst/>
            <a:cxnLst/>
            <a:rect r="r" b="b" t="t" l="l"/>
            <a:pathLst>
              <a:path h="219075" w="7410450">
                <a:moveTo>
                  <a:pt x="0" y="0"/>
                </a:moveTo>
                <a:lnTo>
                  <a:pt x="7410450" y="0"/>
                </a:lnTo>
                <a:lnTo>
                  <a:pt x="7410450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9546336" y="6875145"/>
            <a:ext cx="5047488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93"/>
              </a:lnSpc>
            </a:pPr>
            <a:r>
              <a:rPr lang="en-US" sz="1911" b="true">
                <a:solidFill>
                  <a:srgbClr val="16C85A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Een ervaren marketeer naast je, zodat je scherper kiest, beter onderbouwt en meer uit je marketing haalt.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81050" y="8172450"/>
            <a:ext cx="16354425" cy="1085850"/>
          </a:xfrm>
          <a:custGeom>
            <a:avLst/>
            <a:gdLst/>
            <a:ahLst/>
            <a:cxnLst/>
            <a:rect r="r" b="b" t="t" l="l"/>
            <a:pathLst>
              <a:path h="1085850" w="16354425">
                <a:moveTo>
                  <a:pt x="0" y="0"/>
                </a:moveTo>
                <a:lnTo>
                  <a:pt x="16354425" y="0"/>
                </a:lnTo>
                <a:lnTo>
                  <a:pt x="16354425" y="1085850"/>
                </a:lnTo>
                <a:lnTo>
                  <a:pt x="0" y="10858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815" t="-2631" r="-407" b="-15789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280160" y="8416671"/>
            <a:ext cx="4919472" cy="561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63"/>
              </a:lnSpc>
            </a:pPr>
            <a:r>
              <a:rPr lang="en-US" b="true" sz="3719" spc="-111">
                <a:solidFill>
                  <a:srgbClr val="4B39B5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Nathalie Hogendoorn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6524625" y="8353425"/>
            <a:ext cx="228600" cy="866775"/>
          </a:xfrm>
          <a:custGeom>
            <a:avLst/>
            <a:gdLst/>
            <a:ahLst/>
            <a:cxnLst/>
            <a:rect r="r" b="b" t="t" l="l"/>
            <a:pathLst>
              <a:path h="866775" w="228600">
                <a:moveTo>
                  <a:pt x="0" y="0"/>
                </a:moveTo>
                <a:lnTo>
                  <a:pt x="228600" y="0"/>
                </a:lnTo>
                <a:lnTo>
                  <a:pt x="22860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7205472" y="8556307"/>
            <a:ext cx="5193792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64"/>
              </a:lnSpc>
            </a:pPr>
            <a:r>
              <a:rPr lang="en-US" sz="2053">
                <a:solidFill>
                  <a:srgbClr val="393939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nathalie.hogendoorn@brandrelevant.nl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786384" y="9363075"/>
            <a:ext cx="866775" cy="866775"/>
          </a:xfrm>
          <a:custGeom>
            <a:avLst/>
            <a:gdLst/>
            <a:ahLst/>
            <a:cxnLst/>
            <a:rect r="r" b="b" t="t" l="l"/>
            <a:pathLst>
              <a:path h="866775" w="866775">
                <a:moveTo>
                  <a:pt x="0" y="0"/>
                </a:moveTo>
                <a:lnTo>
                  <a:pt x="866775" y="0"/>
                </a:lnTo>
                <a:lnTo>
                  <a:pt x="866775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1320272" y="9512999"/>
            <a:ext cx="5797296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464"/>
              </a:lnSpc>
            </a:pPr>
            <a:r>
              <a:rPr lang="en-US" sz="2053" b="true">
                <a:solidFill>
                  <a:srgbClr val="4B39B5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Marketingstrategie | Coaching | Workshops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98448" y="4757357"/>
            <a:ext cx="6400921" cy="1781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982" b="true">
                <a:solidFill>
                  <a:srgbClr val="39393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Voor marketingteams die hun jaarplan samen scherp willen krijgen.</a:t>
            </a:r>
          </a:p>
          <a:p>
            <a:pPr algn="l">
              <a:lnSpc>
                <a:spcPts val="2379"/>
              </a:lnSpc>
            </a:pPr>
          </a:p>
          <a:p>
            <a:pPr algn="l">
              <a:lnSpc>
                <a:spcPts val="2379"/>
              </a:lnSpc>
            </a:pPr>
            <a:r>
              <a:rPr lang="en-US" sz="1982" b="true">
                <a:solidFill>
                  <a:srgbClr val="39393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Samen van bedrijfsdoelen naar: marketingdoelen, scherpe prioriteiten, KPI's, campages en activiteiten.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546336" y="4852606"/>
            <a:ext cx="6876288" cy="1600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6"/>
              </a:lnSpc>
            </a:pPr>
            <a:r>
              <a:rPr lang="en-US" sz="1805" b="true">
                <a:solidFill>
                  <a:srgbClr val="39393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Voor marketeers die niet alleen een plan willen maken, maar gedurende het jaar sterker willen worden in hun rol.</a:t>
            </a:r>
          </a:p>
          <a:p>
            <a:pPr algn="l">
              <a:lnSpc>
                <a:spcPts val="2166"/>
              </a:lnSpc>
            </a:pPr>
          </a:p>
          <a:p>
            <a:pPr algn="l">
              <a:lnSpc>
                <a:spcPts val="2166"/>
              </a:lnSpc>
            </a:pPr>
            <a:r>
              <a:rPr lang="en-US" sz="1805" b="true">
                <a:solidFill>
                  <a:srgbClr val="393939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Sparingpartner voor: strategie en prioritering, campagnes, budgetkeuzes, leveranciers en bureaus, resultaatmeting, kwartaalreviews, professionele persoonlijke groei.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DAHUm5Fuq0k</dc:identifier>
  <dcterms:modified xsi:type="dcterms:W3CDTF">2011-08-01T06:04:30Z</dcterms:modified>
  <cp:revision>1</cp:revision>
  <dc:title>Marketing jaarplan</dc:title>
</cp:coreProperties>
</file>